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0" r:id="rId6"/>
    <p:sldId id="261" r:id="rId7"/>
    <p:sldId id="270" r:id="rId8"/>
    <p:sldId id="274" r:id="rId9"/>
    <p:sldId id="273" r:id="rId10"/>
  </p:sldIdLst>
  <p:sldSz cx="12192000" cy="6858000"/>
  <p:notesSz cx="6888163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90C95A"/>
    <a:srgbClr val="1B5E88"/>
    <a:srgbClr val="E71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42" autoAdjust="0"/>
  </p:normalViewPr>
  <p:slideViewPr>
    <p:cSldViewPr snapToGrid="0">
      <p:cViewPr varScale="1">
        <p:scale>
          <a:sx n="69" d="100"/>
          <a:sy n="69" d="100"/>
        </p:scale>
        <p:origin x="1157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523A6-1DC8-4E8F-8625-3C5153A4D3E7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7EBFF-40CE-4ADF-8F26-FD22D508C767}">
      <dgm:prSet custT="1"/>
      <dgm:spPr>
        <a:solidFill>
          <a:srgbClr val="1B5E88"/>
        </a:solidFill>
      </dgm:spPr>
      <dgm:t>
        <a:bodyPr/>
        <a:lstStyle/>
        <a:p>
          <a:r>
            <a:rPr lang="en-GB" sz="1900" noProof="0" dirty="0">
              <a:solidFill>
                <a:schemeClr val="bg1"/>
              </a:solidFill>
            </a:rPr>
            <a:t>Established in </a:t>
          </a:r>
          <a:r>
            <a:rPr lang="en-GB" sz="1900" b="1" noProof="0" dirty="0">
              <a:solidFill>
                <a:srgbClr val="90C95A"/>
              </a:solidFill>
            </a:rPr>
            <a:t>2011</a:t>
          </a:r>
          <a:endParaRPr lang="en-GB" sz="1900" noProof="0" dirty="0">
            <a:solidFill>
              <a:srgbClr val="90C95A"/>
            </a:solidFill>
          </a:endParaRPr>
        </a:p>
      </dgm:t>
    </dgm:pt>
    <dgm:pt modelId="{E2F1FC51-A7F4-4FBD-A139-F7385F38D43B}" type="parTrans" cxnId="{68F5709D-6227-4D8C-93B2-52514FEECD7E}">
      <dgm:prSet/>
      <dgm:spPr/>
      <dgm:t>
        <a:bodyPr/>
        <a:lstStyle/>
        <a:p>
          <a:endParaRPr lang="en-GB" noProof="0" dirty="0">
            <a:solidFill>
              <a:schemeClr val="bg1"/>
            </a:solidFill>
          </a:endParaRPr>
        </a:p>
      </dgm:t>
    </dgm:pt>
    <dgm:pt modelId="{38BE6426-08CB-46F7-B129-182771F3AB91}" type="sibTrans" cxnId="{68F5709D-6227-4D8C-93B2-52514FEECD7E}">
      <dgm:prSet/>
      <dgm:spPr/>
      <dgm:t>
        <a:bodyPr/>
        <a:lstStyle/>
        <a:p>
          <a:endParaRPr lang="en-GB" noProof="0" dirty="0">
            <a:solidFill>
              <a:schemeClr val="bg1"/>
            </a:solidFill>
          </a:endParaRPr>
        </a:p>
      </dgm:t>
    </dgm:pt>
    <dgm:pt modelId="{CE57280A-847E-439F-93BA-C22713D9D446}">
      <dgm:prSet/>
      <dgm:spPr>
        <a:solidFill>
          <a:srgbClr val="1B5E88"/>
        </a:solidFill>
      </dgm:spPr>
      <dgm:t>
        <a:bodyPr/>
        <a:lstStyle/>
        <a:p>
          <a:r>
            <a:rPr lang="en-GB" noProof="0" dirty="0">
              <a:solidFill>
                <a:srgbClr val="90C95A"/>
              </a:solidFill>
            </a:rPr>
            <a:t>40 </a:t>
          </a:r>
          <a:r>
            <a:rPr lang="en-GB" b="1" noProof="0" dirty="0">
              <a:solidFill>
                <a:srgbClr val="90C95A"/>
              </a:solidFill>
            </a:rPr>
            <a:t>ROs and Universities </a:t>
          </a:r>
          <a:r>
            <a:rPr lang="en-GB" noProof="0" dirty="0">
              <a:solidFill>
                <a:schemeClr val="bg1"/>
              </a:solidFill>
            </a:rPr>
            <a:t>dedicated to low-carbon technology research</a:t>
          </a:r>
        </a:p>
      </dgm:t>
    </dgm:pt>
    <dgm:pt modelId="{45C05105-D0D6-4281-926A-ECFAE709E25C}" type="parTrans" cxnId="{A0E2A663-CEA6-4592-A71F-28BF1E11909B}">
      <dgm:prSet/>
      <dgm:spPr/>
      <dgm:t>
        <a:bodyPr/>
        <a:lstStyle/>
        <a:p>
          <a:endParaRPr lang="en-GB" noProof="0" dirty="0">
            <a:solidFill>
              <a:schemeClr val="bg1"/>
            </a:solidFill>
          </a:endParaRPr>
        </a:p>
      </dgm:t>
    </dgm:pt>
    <dgm:pt modelId="{53473673-F048-4A0A-B02E-658805A00866}" type="sibTrans" cxnId="{A0E2A663-CEA6-4592-A71F-28BF1E11909B}">
      <dgm:prSet/>
      <dgm:spPr/>
      <dgm:t>
        <a:bodyPr/>
        <a:lstStyle/>
        <a:p>
          <a:endParaRPr lang="en-GB" noProof="0" dirty="0">
            <a:solidFill>
              <a:schemeClr val="bg1"/>
            </a:solidFill>
          </a:endParaRPr>
        </a:p>
      </dgm:t>
    </dgm:pt>
    <dgm:pt modelId="{AA8CBF83-76CD-45F7-A751-01729FEBB4BF}">
      <dgm:prSet custT="1"/>
      <dgm:spPr>
        <a:solidFill>
          <a:srgbClr val="1B5E88"/>
        </a:solidFill>
      </dgm:spPr>
      <dgm:t>
        <a:bodyPr/>
        <a:lstStyle/>
        <a:p>
          <a:r>
            <a:rPr lang="en-GB" sz="1900" b="1" noProof="0" dirty="0">
              <a:solidFill>
                <a:srgbClr val="90C95A"/>
              </a:solidFill>
            </a:rPr>
            <a:t>14 Member States </a:t>
          </a:r>
          <a:r>
            <a:rPr lang="en-GB" sz="1900" noProof="0" dirty="0">
              <a:solidFill>
                <a:schemeClr val="bg1"/>
              </a:solidFill>
            </a:rPr>
            <a:t>/Associated countries collaborating through JP ES</a:t>
          </a:r>
        </a:p>
      </dgm:t>
    </dgm:pt>
    <dgm:pt modelId="{D35F30A1-6454-45B3-864D-E944E4B6F262}" type="parTrans" cxnId="{30377947-CEEB-4915-B33B-8871FBBE7178}">
      <dgm:prSet/>
      <dgm:spPr/>
      <dgm:t>
        <a:bodyPr/>
        <a:lstStyle/>
        <a:p>
          <a:endParaRPr lang="en-GB" noProof="0" dirty="0">
            <a:solidFill>
              <a:schemeClr val="bg1"/>
            </a:solidFill>
          </a:endParaRPr>
        </a:p>
      </dgm:t>
    </dgm:pt>
    <dgm:pt modelId="{27D382D5-2158-4F4D-81C0-E565B3E2E14C}" type="sibTrans" cxnId="{30377947-CEEB-4915-B33B-8871FBBE7178}">
      <dgm:prSet/>
      <dgm:spPr/>
      <dgm:t>
        <a:bodyPr/>
        <a:lstStyle/>
        <a:p>
          <a:endParaRPr lang="en-GB" noProof="0" dirty="0">
            <a:solidFill>
              <a:schemeClr val="bg1"/>
            </a:solidFill>
          </a:endParaRPr>
        </a:p>
      </dgm:t>
    </dgm:pt>
    <dgm:pt modelId="{EFB7450D-7E1D-455F-B71B-7308712A1590}" type="pres">
      <dgm:prSet presAssocID="{1E1523A6-1DC8-4E8F-8625-3C5153A4D3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A1E5613-FB50-49CC-B0CB-E530E309DD1A}" type="pres">
      <dgm:prSet presAssocID="{5AB7EBFF-40CE-4ADF-8F26-FD22D508C767}" presName="linNode" presStyleCnt="0"/>
      <dgm:spPr/>
    </dgm:pt>
    <dgm:pt modelId="{97444C44-C173-4E9F-9387-484EABA6347B}" type="pres">
      <dgm:prSet presAssocID="{5AB7EBFF-40CE-4ADF-8F26-FD22D508C767}" presName="parentText" presStyleLbl="node1" presStyleIdx="0" presStyleCnt="3" custScaleX="204586" custScaleY="8214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28A330-3DDB-4AEE-8639-68B361189B53}" type="pres">
      <dgm:prSet presAssocID="{38BE6426-08CB-46F7-B129-182771F3AB91}" presName="sp" presStyleCnt="0"/>
      <dgm:spPr/>
    </dgm:pt>
    <dgm:pt modelId="{C76B7A30-192E-4890-A44D-A340E21F433F}" type="pres">
      <dgm:prSet presAssocID="{CE57280A-847E-439F-93BA-C22713D9D446}" presName="linNode" presStyleCnt="0"/>
      <dgm:spPr/>
    </dgm:pt>
    <dgm:pt modelId="{85990BE0-677A-42AE-82A4-A31E7093F022}" type="pres">
      <dgm:prSet presAssocID="{CE57280A-847E-439F-93BA-C22713D9D446}" presName="parentText" presStyleLbl="node1" presStyleIdx="1" presStyleCnt="3" custScaleX="203546" custScaleY="9522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D1E6C7-F9DA-4091-AE25-262991059DAF}" type="pres">
      <dgm:prSet presAssocID="{53473673-F048-4A0A-B02E-658805A00866}" presName="sp" presStyleCnt="0"/>
      <dgm:spPr/>
    </dgm:pt>
    <dgm:pt modelId="{AE112FB8-AA61-4CC2-AC7E-1F943A282AC6}" type="pres">
      <dgm:prSet presAssocID="{AA8CBF83-76CD-45F7-A751-01729FEBB4BF}" presName="linNode" presStyleCnt="0"/>
      <dgm:spPr/>
    </dgm:pt>
    <dgm:pt modelId="{1CD0B0DE-2955-4677-A723-BD68AC90A1A7}" type="pres">
      <dgm:prSet presAssocID="{AA8CBF83-76CD-45F7-A751-01729FEBB4BF}" presName="parentText" presStyleLbl="node1" presStyleIdx="2" presStyleCnt="3" custScaleX="204591" custScaleY="11148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0377947-CEEB-4915-B33B-8871FBBE7178}" srcId="{1E1523A6-1DC8-4E8F-8625-3C5153A4D3E7}" destId="{AA8CBF83-76CD-45F7-A751-01729FEBB4BF}" srcOrd="2" destOrd="0" parTransId="{D35F30A1-6454-45B3-864D-E944E4B6F262}" sibTransId="{27D382D5-2158-4F4D-81C0-E565B3E2E14C}"/>
    <dgm:cxn modelId="{6A87CEE4-0D29-4DF9-BC03-DE704A8D6FB8}" type="presOf" srcId="{CE57280A-847E-439F-93BA-C22713D9D446}" destId="{85990BE0-677A-42AE-82A4-A31E7093F022}" srcOrd="0" destOrd="0" presId="urn:microsoft.com/office/officeart/2005/8/layout/vList5"/>
    <dgm:cxn modelId="{2A42F0C0-FD47-45F8-A909-99A90CE24DBD}" type="presOf" srcId="{AA8CBF83-76CD-45F7-A751-01729FEBB4BF}" destId="{1CD0B0DE-2955-4677-A723-BD68AC90A1A7}" srcOrd="0" destOrd="0" presId="urn:microsoft.com/office/officeart/2005/8/layout/vList5"/>
    <dgm:cxn modelId="{2B4D1194-F260-4E9C-AD02-43786A73DCA3}" type="presOf" srcId="{1E1523A6-1DC8-4E8F-8625-3C5153A4D3E7}" destId="{EFB7450D-7E1D-455F-B71B-7308712A1590}" srcOrd="0" destOrd="0" presId="urn:microsoft.com/office/officeart/2005/8/layout/vList5"/>
    <dgm:cxn modelId="{7B5C3B27-F9ED-450E-97F5-C1D27DDBA343}" type="presOf" srcId="{5AB7EBFF-40CE-4ADF-8F26-FD22D508C767}" destId="{97444C44-C173-4E9F-9387-484EABA6347B}" srcOrd="0" destOrd="0" presId="urn:microsoft.com/office/officeart/2005/8/layout/vList5"/>
    <dgm:cxn modelId="{A0E2A663-CEA6-4592-A71F-28BF1E11909B}" srcId="{1E1523A6-1DC8-4E8F-8625-3C5153A4D3E7}" destId="{CE57280A-847E-439F-93BA-C22713D9D446}" srcOrd="1" destOrd="0" parTransId="{45C05105-D0D6-4281-926A-ECFAE709E25C}" sibTransId="{53473673-F048-4A0A-B02E-658805A00866}"/>
    <dgm:cxn modelId="{68F5709D-6227-4D8C-93B2-52514FEECD7E}" srcId="{1E1523A6-1DC8-4E8F-8625-3C5153A4D3E7}" destId="{5AB7EBFF-40CE-4ADF-8F26-FD22D508C767}" srcOrd="0" destOrd="0" parTransId="{E2F1FC51-A7F4-4FBD-A139-F7385F38D43B}" sibTransId="{38BE6426-08CB-46F7-B129-182771F3AB91}"/>
    <dgm:cxn modelId="{526BBC52-37DB-48CE-9931-55BC165E9EDD}" type="presParOf" srcId="{EFB7450D-7E1D-455F-B71B-7308712A1590}" destId="{6A1E5613-FB50-49CC-B0CB-E530E309DD1A}" srcOrd="0" destOrd="0" presId="urn:microsoft.com/office/officeart/2005/8/layout/vList5"/>
    <dgm:cxn modelId="{7A80D74D-A19A-4344-ADCB-2717BB62E0D6}" type="presParOf" srcId="{6A1E5613-FB50-49CC-B0CB-E530E309DD1A}" destId="{97444C44-C173-4E9F-9387-484EABA6347B}" srcOrd="0" destOrd="0" presId="urn:microsoft.com/office/officeart/2005/8/layout/vList5"/>
    <dgm:cxn modelId="{1407CD47-9464-42EE-BB42-DD95A107C27D}" type="presParOf" srcId="{EFB7450D-7E1D-455F-B71B-7308712A1590}" destId="{F328A330-3DDB-4AEE-8639-68B361189B53}" srcOrd="1" destOrd="0" presId="urn:microsoft.com/office/officeart/2005/8/layout/vList5"/>
    <dgm:cxn modelId="{991D5946-5CA9-4CDE-94BB-8D4CCE0791F3}" type="presParOf" srcId="{EFB7450D-7E1D-455F-B71B-7308712A1590}" destId="{C76B7A30-192E-4890-A44D-A340E21F433F}" srcOrd="2" destOrd="0" presId="urn:microsoft.com/office/officeart/2005/8/layout/vList5"/>
    <dgm:cxn modelId="{B945ADD6-D6A8-4A93-B434-8F4A843436C1}" type="presParOf" srcId="{C76B7A30-192E-4890-A44D-A340E21F433F}" destId="{85990BE0-677A-42AE-82A4-A31E7093F022}" srcOrd="0" destOrd="0" presId="urn:microsoft.com/office/officeart/2005/8/layout/vList5"/>
    <dgm:cxn modelId="{17AEF9D0-8C38-409F-A141-654C70CA1F21}" type="presParOf" srcId="{EFB7450D-7E1D-455F-B71B-7308712A1590}" destId="{DCD1E6C7-F9DA-4091-AE25-262991059DAF}" srcOrd="3" destOrd="0" presId="urn:microsoft.com/office/officeart/2005/8/layout/vList5"/>
    <dgm:cxn modelId="{7BF5EF9F-348C-4D72-B759-87A5AA92F537}" type="presParOf" srcId="{EFB7450D-7E1D-455F-B71B-7308712A1590}" destId="{AE112FB8-AA61-4CC2-AC7E-1F943A282AC6}" srcOrd="4" destOrd="0" presId="urn:microsoft.com/office/officeart/2005/8/layout/vList5"/>
    <dgm:cxn modelId="{27B885B5-9515-4A4A-8306-F1C7C7B98605}" type="presParOf" srcId="{AE112FB8-AA61-4CC2-AC7E-1F943A282AC6}" destId="{1CD0B0DE-2955-4677-A723-BD68AC90A1A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6A5DCA-7811-48B8-B8C1-AACED11C7F05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1138CF-9EC3-43CF-9378-5783201C8ED0}">
      <dgm:prSet/>
      <dgm:spPr>
        <a:noFill/>
        <a:effectLst/>
      </dgm:spPr>
      <dgm:t>
        <a:bodyPr/>
        <a:lstStyle/>
        <a:p>
          <a:r>
            <a:rPr lang="en-GB" dirty="0">
              <a:solidFill>
                <a:srgbClr val="4D4D4D"/>
              </a:solidFill>
              <a:effectLst/>
              <a:latin typeface="+mn-lt"/>
            </a:rPr>
            <a:t>The JP ES addresses medium to long-term research perspectives on energy storage (SET-Plan) and aims at:</a:t>
          </a:r>
        </a:p>
      </dgm:t>
    </dgm:pt>
    <dgm:pt modelId="{51265728-67F3-4B0B-A9CB-1078FA009DFD}" type="parTrans" cxnId="{9596A158-1966-454B-928E-2F0872D4AA18}">
      <dgm:prSet/>
      <dgm:spPr/>
      <dgm:t>
        <a:bodyPr/>
        <a:lstStyle/>
        <a:p>
          <a:endParaRPr lang="en-US">
            <a:solidFill>
              <a:srgbClr val="4D4D4D"/>
            </a:solidFill>
          </a:endParaRPr>
        </a:p>
      </dgm:t>
    </dgm:pt>
    <dgm:pt modelId="{D84B65AB-1B36-4F6D-B0BF-24C27FEDD42D}" type="sibTrans" cxnId="{9596A158-1966-454B-928E-2F0872D4AA18}">
      <dgm:prSet/>
      <dgm:spPr/>
      <dgm:t>
        <a:bodyPr/>
        <a:lstStyle/>
        <a:p>
          <a:endParaRPr lang="en-US">
            <a:solidFill>
              <a:srgbClr val="4D4D4D"/>
            </a:solidFill>
          </a:endParaRPr>
        </a:p>
      </dgm:t>
    </dgm:pt>
    <dgm:pt modelId="{BC702F22-8EE7-4AE5-BF2A-9E78489DA0A1}" type="pres">
      <dgm:prSet presAssocID="{3C6A5DCA-7811-48B8-B8C1-AACED11C7F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8520984-F0C0-4373-9375-5D6E82B1C3CE}" type="pres">
      <dgm:prSet presAssocID="{111138CF-9EC3-43CF-9378-5783201C8ED0}" presName="parentText" presStyleLbl="node1" presStyleIdx="0" presStyleCnt="1" custLinFactNeighborX="1031" custLinFactNeighborY="-4493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0D60F60-16FA-4CD0-AB11-9375A9D4A9C6}" type="presOf" srcId="{3C6A5DCA-7811-48B8-B8C1-AACED11C7F05}" destId="{BC702F22-8EE7-4AE5-BF2A-9E78489DA0A1}" srcOrd="0" destOrd="0" presId="urn:microsoft.com/office/officeart/2005/8/layout/vList2"/>
    <dgm:cxn modelId="{7092D2C9-1C3F-4720-A386-A424C69EAA24}" type="presOf" srcId="{111138CF-9EC3-43CF-9378-5783201C8ED0}" destId="{48520984-F0C0-4373-9375-5D6E82B1C3CE}" srcOrd="0" destOrd="0" presId="urn:microsoft.com/office/officeart/2005/8/layout/vList2"/>
    <dgm:cxn modelId="{9596A158-1966-454B-928E-2F0872D4AA18}" srcId="{3C6A5DCA-7811-48B8-B8C1-AACED11C7F05}" destId="{111138CF-9EC3-43CF-9378-5783201C8ED0}" srcOrd="0" destOrd="0" parTransId="{51265728-67F3-4B0B-A9CB-1078FA009DFD}" sibTransId="{D84B65AB-1B36-4F6D-B0BF-24C27FEDD42D}"/>
    <dgm:cxn modelId="{9C80EFA0-FDF2-49A2-8952-AC915A381E3E}" type="presParOf" srcId="{BC702F22-8EE7-4AE5-BF2A-9E78489DA0A1}" destId="{48520984-F0C0-4373-9375-5D6E82B1C3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1523A6-1DC8-4E8F-8625-3C5153A4D3E7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B7EBFF-40CE-4ADF-8F26-FD22D508C767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90C95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600" noProof="0" dirty="0"/>
            <a:t>developing </a:t>
          </a:r>
          <a:r>
            <a:rPr lang="en-GB" sz="1600" b="1" noProof="0" dirty="0">
              <a:solidFill>
                <a:srgbClr val="1B5E88"/>
              </a:solidFill>
            </a:rPr>
            <a:t>common research</a:t>
          </a:r>
          <a:r>
            <a:rPr lang="en-GB" sz="1600" noProof="0" dirty="0">
              <a:solidFill>
                <a:srgbClr val="1B5E88"/>
              </a:solidFill>
            </a:rPr>
            <a:t> </a:t>
          </a:r>
          <a:r>
            <a:rPr lang="en-GB" sz="1600" noProof="0" dirty="0"/>
            <a:t>and coordinating the scientific community</a:t>
          </a:r>
        </a:p>
      </dgm:t>
    </dgm:pt>
    <dgm:pt modelId="{E2F1FC51-A7F4-4FBD-A139-F7385F38D43B}" type="parTrans" cxnId="{68F5709D-6227-4D8C-93B2-52514FEECD7E}">
      <dgm:prSet/>
      <dgm:spPr/>
      <dgm:t>
        <a:bodyPr/>
        <a:lstStyle/>
        <a:p>
          <a:endParaRPr lang="en-GB" noProof="0" dirty="0"/>
        </a:p>
      </dgm:t>
    </dgm:pt>
    <dgm:pt modelId="{38BE6426-08CB-46F7-B129-182771F3AB91}" type="sibTrans" cxnId="{68F5709D-6227-4D8C-93B2-52514FEECD7E}">
      <dgm:prSet/>
      <dgm:spPr/>
      <dgm:t>
        <a:bodyPr/>
        <a:lstStyle/>
        <a:p>
          <a:endParaRPr lang="en-GB" noProof="0" dirty="0"/>
        </a:p>
      </dgm:t>
    </dgm:pt>
    <dgm:pt modelId="{CE57280A-847E-439F-93BA-C22713D9D446}">
      <dgm:prSet custT="1"/>
      <dgm:spPr>
        <a:solidFill>
          <a:srgbClr val="90C95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600" noProof="0" dirty="0"/>
            <a:t>establishing a </a:t>
          </a:r>
          <a:r>
            <a:rPr lang="en-GB" sz="1600" b="1" noProof="0" dirty="0">
              <a:solidFill>
                <a:srgbClr val="1B5E88"/>
              </a:solidFill>
            </a:rPr>
            <a:t>dialogue at European level</a:t>
          </a:r>
          <a:r>
            <a:rPr lang="en-GB" sz="1600" noProof="0" dirty="0">
              <a:solidFill>
                <a:srgbClr val="1B5E88"/>
              </a:solidFill>
            </a:rPr>
            <a:t> </a:t>
          </a:r>
          <a:r>
            <a:rPr lang="en-GB" sz="1600" noProof="0" dirty="0"/>
            <a:t>among all stakeholders involved in energy storage R&amp;D </a:t>
          </a:r>
        </a:p>
      </dgm:t>
    </dgm:pt>
    <dgm:pt modelId="{45C05105-D0D6-4281-926A-ECFAE709E25C}" type="parTrans" cxnId="{A0E2A663-CEA6-4592-A71F-28BF1E11909B}">
      <dgm:prSet/>
      <dgm:spPr/>
      <dgm:t>
        <a:bodyPr/>
        <a:lstStyle/>
        <a:p>
          <a:endParaRPr lang="en-GB" noProof="0" dirty="0"/>
        </a:p>
      </dgm:t>
    </dgm:pt>
    <dgm:pt modelId="{53473673-F048-4A0A-B02E-658805A00866}" type="sibTrans" cxnId="{A0E2A663-CEA6-4592-A71F-28BF1E11909B}">
      <dgm:prSet/>
      <dgm:spPr/>
      <dgm:t>
        <a:bodyPr/>
        <a:lstStyle/>
        <a:p>
          <a:endParaRPr lang="en-GB" noProof="0" dirty="0"/>
        </a:p>
      </dgm:t>
    </dgm:pt>
    <dgm:pt modelId="{AA8CBF83-76CD-45F7-A751-01729FEBB4BF}">
      <dgm:prSet custT="1"/>
      <dgm:spPr>
        <a:solidFill>
          <a:srgbClr val="90C95A"/>
        </a:solidFill>
      </dgm:spPr>
      <dgm:t>
        <a:bodyPr/>
        <a:lstStyle/>
        <a:p>
          <a:pPr algn="l"/>
          <a:r>
            <a:rPr lang="en-GB" sz="1600" noProof="0" dirty="0"/>
            <a:t>facilitating </a:t>
          </a:r>
          <a:r>
            <a:rPr lang="en-GB" sz="1600" b="1" noProof="0" dirty="0">
              <a:solidFill>
                <a:srgbClr val="1B5E88"/>
              </a:solidFill>
            </a:rPr>
            <a:t>knowledge transfer</a:t>
          </a:r>
          <a:r>
            <a:rPr lang="en-GB" sz="1600" noProof="0" dirty="0">
              <a:solidFill>
                <a:srgbClr val="1B5E88"/>
              </a:solidFill>
            </a:rPr>
            <a:t> </a:t>
          </a:r>
          <a:r>
            <a:rPr lang="en-GB" sz="1600" noProof="0" dirty="0"/>
            <a:t>by communication with industry  and stakeholders</a:t>
          </a:r>
        </a:p>
      </dgm:t>
    </dgm:pt>
    <dgm:pt modelId="{D35F30A1-6454-45B3-864D-E944E4B6F262}" type="parTrans" cxnId="{30377947-CEEB-4915-B33B-8871FBBE7178}">
      <dgm:prSet/>
      <dgm:spPr/>
      <dgm:t>
        <a:bodyPr/>
        <a:lstStyle/>
        <a:p>
          <a:endParaRPr lang="en-GB" noProof="0" dirty="0"/>
        </a:p>
      </dgm:t>
    </dgm:pt>
    <dgm:pt modelId="{27D382D5-2158-4F4D-81C0-E565B3E2E14C}" type="sibTrans" cxnId="{30377947-CEEB-4915-B33B-8871FBBE7178}">
      <dgm:prSet/>
      <dgm:spPr/>
      <dgm:t>
        <a:bodyPr/>
        <a:lstStyle/>
        <a:p>
          <a:endParaRPr lang="en-GB" noProof="0" dirty="0"/>
        </a:p>
      </dgm:t>
    </dgm:pt>
    <dgm:pt modelId="{3F68732D-03D0-4807-8DBE-C44BE85E2DDE}">
      <dgm:prSet custT="1"/>
      <dgm:spPr>
        <a:solidFill>
          <a:srgbClr val="90C95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600" b="1" noProof="0" dirty="0">
              <a:solidFill>
                <a:srgbClr val="1B5E88"/>
              </a:solidFill>
            </a:rPr>
            <a:t>advising policy makers </a:t>
          </a:r>
          <a:r>
            <a:rPr lang="en-GB" sz="1600" noProof="0" dirty="0"/>
            <a:t>by identification of regulatory barriers and providing policy recommendations </a:t>
          </a:r>
        </a:p>
      </dgm:t>
    </dgm:pt>
    <dgm:pt modelId="{13E2DBF0-126F-48DE-8118-970D09EDE491}" type="parTrans" cxnId="{3C978B50-388E-4143-9C46-01563F4D5A8D}">
      <dgm:prSet/>
      <dgm:spPr/>
      <dgm:t>
        <a:bodyPr/>
        <a:lstStyle/>
        <a:p>
          <a:endParaRPr lang="en-GB" noProof="0" dirty="0"/>
        </a:p>
      </dgm:t>
    </dgm:pt>
    <dgm:pt modelId="{49A58281-6A5E-4FAD-905A-5B5A37DDAAA5}" type="sibTrans" cxnId="{3C978B50-388E-4143-9C46-01563F4D5A8D}">
      <dgm:prSet/>
      <dgm:spPr/>
      <dgm:t>
        <a:bodyPr/>
        <a:lstStyle/>
        <a:p>
          <a:endParaRPr lang="en-GB" noProof="0" dirty="0"/>
        </a:p>
      </dgm:t>
    </dgm:pt>
    <dgm:pt modelId="{23A0B73C-A34C-46A3-95BD-9B06A5D33796}">
      <dgm:prSet custT="1"/>
      <dgm:spPr>
        <a:solidFill>
          <a:srgbClr val="90C95A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600" b="0" noProof="0" dirty="0">
              <a:solidFill>
                <a:schemeClr val="bg1"/>
              </a:solidFill>
            </a:rPr>
            <a:t>establishing</a:t>
          </a:r>
          <a:r>
            <a:rPr lang="en-GB" sz="1600" b="1" noProof="0" dirty="0">
              <a:solidFill>
                <a:srgbClr val="1B5E88"/>
              </a:solidFill>
            </a:rPr>
            <a:t> best practices </a:t>
          </a:r>
          <a:r>
            <a:rPr lang="en-GB" sz="1600" noProof="0" dirty="0"/>
            <a:t>by developing new technologies and pave the way to market introduction</a:t>
          </a:r>
        </a:p>
      </dgm:t>
    </dgm:pt>
    <dgm:pt modelId="{A2C7B809-8EE3-4AAD-A850-266EF377F39E}" type="parTrans" cxnId="{4719CF46-7414-4201-93FA-20FB31304698}">
      <dgm:prSet/>
      <dgm:spPr/>
      <dgm:t>
        <a:bodyPr/>
        <a:lstStyle/>
        <a:p>
          <a:endParaRPr lang="en-GB" noProof="0" dirty="0"/>
        </a:p>
      </dgm:t>
    </dgm:pt>
    <dgm:pt modelId="{92C7546E-7BDB-4B84-A306-A2FE8BC58175}" type="sibTrans" cxnId="{4719CF46-7414-4201-93FA-20FB31304698}">
      <dgm:prSet/>
      <dgm:spPr/>
      <dgm:t>
        <a:bodyPr/>
        <a:lstStyle/>
        <a:p>
          <a:endParaRPr lang="en-GB" noProof="0" dirty="0"/>
        </a:p>
      </dgm:t>
    </dgm:pt>
    <dgm:pt modelId="{8C85E2F1-C920-4CD6-B11A-B3B38FAC6A71}" type="pres">
      <dgm:prSet presAssocID="{1E1523A6-1DC8-4E8F-8625-3C5153A4D3E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4061758-8023-44DA-A6A1-56D3829F8311}" type="pres">
      <dgm:prSet presAssocID="{5AB7EBFF-40CE-4ADF-8F26-FD22D508C767}" presName="composite" presStyleCnt="0"/>
      <dgm:spPr/>
    </dgm:pt>
    <dgm:pt modelId="{CDF7079C-60F3-4887-9FCA-D0A5554BAD34}" type="pres">
      <dgm:prSet presAssocID="{5AB7EBFF-40CE-4ADF-8F26-FD22D508C767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sprechung"/>
        </a:ext>
      </dgm:extLst>
    </dgm:pt>
    <dgm:pt modelId="{DE06CB47-FB55-4A7C-881B-29A62D1E2B62}" type="pres">
      <dgm:prSet presAssocID="{5AB7EBFF-40CE-4ADF-8F26-FD22D508C767}" presName="txShp" presStyleLbl="node1" presStyleIdx="0" presStyleCnt="5" custLinFactNeighborX="97" custLinFactNeighborY="29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0F58CD-CA3D-482A-B34B-758F4E9CE60C}" type="pres">
      <dgm:prSet presAssocID="{38BE6426-08CB-46F7-B129-182771F3AB91}" presName="spacing" presStyleCnt="0"/>
      <dgm:spPr/>
    </dgm:pt>
    <dgm:pt modelId="{57B547A5-F2BA-4965-A42B-7B844CD56CD6}" type="pres">
      <dgm:prSet presAssocID="{CE57280A-847E-439F-93BA-C22713D9D446}" presName="composite" presStyleCnt="0"/>
      <dgm:spPr/>
    </dgm:pt>
    <dgm:pt modelId="{25B8E408-20BD-4FF1-BA59-06DA3637DB14}" type="pres">
      <dgm:prSet presAssocID="{CE57280A-847E-439F-93BA-C22713D9D446}" presName="imgShp" presStyleLbl="fgImgPlac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Unterhaltung"/>
        </a:ext>
      </dgm:extLst>
    </dgm:pt>
    <dgm:pt modelId="{3FB0806F-1DF9-4DEA-959C-951DDE1F3C48}" type="pres">
      <dgm:prSet presAssocID="{CE57280A-847E-439F-93BA-C22713D9D446}" presName="txShp" presStyleLbl="node1" presStyleIdx="1" presStyleCnt="5" custLinFactNeighborX="-62" custLinFactNeighborY="439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3FEE02-F336-468F-928E-83DFDBEA84EE}" type="pres">
      <dgm:prSet presAssocID="{53473673-F048-4A0A-B02E-658805A00866}" presName="spacing" presStyleCnt="0"/>
      <dgm:spPr/>
    </dgm:pt>
    <dgm:pt modelId="{9BFE96D8-47A5-42CC-B4FE-44A05152C55E}" type="pres">
      <dgm:prSet presAssocID="{AA8CBF83-76CD-45F7-A751-01729FEBB4BF}" presName="composite" presStyleCnt="0"/>
      <dgm:spPr/>
    </dgm:pt>
    <dgm:pt modelId="{EEFB0ACF-D9DD-44EA-A02E-AECBBDA7DDE2}" type="pres">
      <dgm:prSet presAssocID="{AA8CBF83-76CD-45F7-A751-01729FEBB4BF}" presName="imgShp" presStyleLbl="fgImgPlac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Handschlag"/>
        </a:ext>
      </dgm:extLst>
    </dgm:pt>
    <dgm:pt modelId="{B2859AC4-9734-46BA-B837-F62ABABE1E48}" type="pres">
      <dgm:prSet presAssocID="{AA8CBF83-76CD-45F7-A751-01729FEBB4B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C95D22-EF19-4B84-9CDB-3AF9681A308F}" type="pres">
      <dgm:prSet presAssocID="{27D382D5-2158-4F4D-81C0-E565B3E2E14C}" presName="spacing" presStyleCnt="0"/>
      <dgm:spPr/>
    </dgm:pt>
    <dgm:pt modelId="{5761CB13-7D8F-497E-BCDF-BF17A2303E95}" type="pres">
      <dgm:prSet presAssocID="{3F68732D-03D0-4807-8DBE-C44BE85E2DDE}" presName="composite" presStyleCnt="0"/>
      <dgm:spPr/>
    </dgm:pt>
    <dgm:pt modelId="{2156E165-2F2C-464E-872B-CCA57376DCB6}" type="pres">
      <dgm:prSet presAssocID="{3F68732D-03D0-4807-8DBE-C44BE85E2DDE}" presName="imgShp" presStyleLbl="fgImgPlace1" presStyleIdx="3" presStyleCnt="5" custLinFactNeighborY="291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Bücherregal"/>
        </a:ext>
      </dgm:extLst>
    </dgm:pt>
    <dgm:pt modelId="{6151151A-CC8C-4CD1-A1A7-48B26BC18C85}" type="pres">
      <dgm:prSet presAssocID="{3F68732D-03D0-4807-8DBE-C44BE85E2DD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A3B9E9-2BEC-4BB6-ABDE-BE9081E80C39}" type="pres">
      <dgm:prSet presAssocID="{49A58281-6A5E-4FAD-905A-5B5A37DDAAA5}" presName="spacing" presStyleCnt="0"/>
      <dgm:spPr/>
    </dgm:pt>
    <dgm:pt modelId="{5D888A6E-512F-40C6-985B-99BD3091BE1F}" type="pres">
      <dgm:prSet presAssocID="{23A0B73C-A34C-46A3-95BD-9B06A5D33796}" presName="composite" presStyleCnt="0"/>
      <dgm:spPr/>
    </dgm:pt>
    <dgm:pt modelId="{52B1D1B5-7C59-4EBF-866B-3C28699958A3}" type="pres">
      <dgm:prSet presAssocID="{23A0B73C-A34C-46A3-95BD-9B06A5D33796}" presName="imgShp" presStyleLbl="fgImgPlac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Glühbirne und Zahnrad"/>
        </a:ext>
      </dgm:extLst>
    </dgm:pt>
    <dgm:pt modelId="{0F14E39F-14E3-46ED-9021-303BC9F0C642}" type="pres">
      <dgm:prSet presAssocID="{23A0B73C-A34C-46A3-95BD-9B06A5D3379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719CF46-7414-4201-93FA-20FB31304698}" srcId="{1E1523A6-1DC8-4E8F-8625-3C5153A4D3E7}" destId="{23A0B73C-A34C-46A3-95BD-9B06A5D33796}" srcOrd="4" destOrd="0" parTransId="{A2C7B809-8EE3-4AAD-A850-266EF377F39E}" sibTransId="{92C7546E-7BDB-4B84-A306-A2FE8BC58175}"/>
    <dgm:cxn modelId="{EFA47827-E806-4C62-A4AA-3AE586701BBE}" type="presOf" srcId="{CE57280A-847E-439F-93BA-C22713D9D446}" destId="{3FB0806F-1DF9-4DEA-959C-951DDE1F3C48}" srcOrd="0" destOrd="0" presId="urn:microsoft.com/office/officeart/2005/8/layout/vList3"/>
    <dgm:cxn modelId="{30377947-CEEB-4915-B33B-8871FBBE7178}" srcId="{1E1523A6-1DC8-4E8F-8625-3C5153A4D3E7}" destId="{AA8CBF83-76CD-45F7-A751-01729FEBB4BF}" srcOrd="2" destOrd="0" parTransId="{D35F30A1-6454-45B3-864D-E944E4B6F262}" sibTransId="{27D382D5-2158-4F4D-81C0-E565B3E2E14C}"/>
    <dgm:cxn modelId="{3C978B50-388E-4143-9C46-01563F4D5A8D}" srcId="{1E1523A6-1DC8-4E8F-8625-3C5153A4D3E7}" destId="{3F68732D-03D0-4807-8DBE-C44BE85E2DDE}" srcOrd="3" destOrd="0" parTransId="{13E2DBF0-126F-48DE-8118-970D09EDE491}" sibTransId="{49A58281-6A5E-4FAD-905A-5B5A37DDAAA5}"/>
    <dgm:cxn modelId="{4C3265F4-4E1E-442B-986B-9455F49B05A7}" type="presOf" srcId="{23A0B73C-A34C-46A3-95BD-9B06A5D33796}" destId="{0F14E39F-14E3-46ED-9021-303BC9F0C642}" srcOrd="0" destOrd="0" presId="urn:microsoft.com/office/officeart/2005/8/layout/vList3"/>
    <dgm:cxn modelId="{B73ADCBF-6502-4E70-8111-9036F83CE702}" type="presOf" srcId="{AA8CBF83-76CD-45F7-A751-01729FEBB4BF}" destId="{B2859AC4-9734-46BA-B837-F62ABABE1E48}" srcOrd="0" destOrd="0" presId="urn:microsoft.com/office/officeart/2005/8/layout/vList3"/>
    <dgm:cxn modelId="{656333EE-7FC6-40C8-95FF-AC7E19011783}" type="presOf" srcId="{3F68732D-03D0-4807-8DBE-C44BE85E2DDE}" destId="{6151151A-CC8C-4CD1-A1A7-48B26BC18C85}" srcOrd="0" destOrd="0" presId="urn:microsoft.com/office/officeart/2005/8/layout/vList3"/>
    <dgm:cxn modelId="{5F9EFE18-E780-4DAA-A525-8E492D8EA060}" type="presOf" srcId="{5AB7EBFF-40CE-4ADF-8F26-FD22D508C767}" destId="{DE06CB47-FB55-4A7C-881B-29A62D1E2B62}" srcOrd="0" destOrd="0" presId="urn:microsoft.com/office/officeart/2005/8/layout/vList3"/>
    <dgm:cxn modelId="{A0E2A663-CEA6-4592-A71F-28BF1E11909B}" srcId="{1E1523A6-1DC8-4E8F-8625-3C5153A4D3E7}" destId="{CE57280A-847E-439F-93BA-C22713D9D446}" srcOrd="1" destOrd="0" parTransId="{45C05105-D0D6-4281-926A-ECFAE709E25C}" sibTransId="{53473673-F048-4A0A-B02E-658805A00866}"/>
    <dgm:cxn modelId="{68F5709D-6227-4D8C-93B2-52514FEECD7E}" srcId="{1E1523A6-1DC8-4E8F-8625-3C5153A4D3E7}" destId="{5AB7EBFF-40CE-4ADF-8F26-FD22D508C767}" srcOrd="0" destOrd="0" parTransId="{E2F1FC51-A7F4-4FBD-A139-F7385F38D43B}" sibTransId="{38BE6426-08CB-46F7-B129-182771F3AB91}"/>
    <dgm:cxn modelId="{7D41175D-9601-40DC-8689-999C5E7B434B}" type="presOf" srcId="{1E1523A6-1DC8-4E8F-8625-3C5153A4D3E7}" destId="{8C85E2F1-C920-4CD6-B11A-B3B38FAC6A71}" srcOrd="0" destOrd="0" presId="urn:microsoft.com/office/officeart/2005/8/layout/vList3"/>
    <dgm:cxn modelId="{30D2428F-CF4E-4B6E-9702-63E7C4B0465E}" type="presParOf" srcId="{8C85E2F1-C920-4CD6-B11A-B3B38FAC6A71}" destId="{F4061758-8023-44DA-A6A1-56D3829F8311}" srcOrd="0" destOrd="0" presId="urn:microsoft.com/office/officeart/2005/8/layout/vList3"/>
    <dgm:cxn modelId="{F96F3B69-E9CE-49E8-9649-D8A8E4D401AF}" type="presParOf" srcId="{F4061758-8023-44DA-A6A1-56D3829F8311}" destId="{CDF7079C-60F3-4887-9FCA-D0A5554BAD34}" srcOrd="0" destOrd="0" presId="urn:microsoft.com/office/officeart/2005/8/layout/vList3"/>
    <dgm:cxn modelId="{AB185FC6-273B-4B56-8936-23249CB522EA}" type="presParOf" srcId="{F4061758-8023-44DA-A6A1-56D3829F8311}" destId="{DE06CB47-FB55-4A7C-881B-29A62D1E2B62}" srcOrd="1" destOrd="0" presId="urn:microsoft.com/office/officeart/2005/8/layout/vList3"/>
    <dgm:cxn modelId="{1AB6342B-AC27-4773-A91D-FF217BA3CEAB}" type="presParOf" srcId="{8C85E2F1-C920-4CD6-B11A-B3B38FAC6A71}" destId="{510F58CD-CA3D-482A-B34B-758F4E9CE60C}" srcOrd="1" destOrd="0" presId="urn:microsoft.com/office/officeart/2005/8/layout/vList3"/>
    <dgm:cxn modelId="{994FD03F-7996-4CE9-A179-06746390B985}" type="presParOf" srcId="{8C85E2F1-C920-4CD6-B11A-B3B38FAC6A71}" destId="{57B547A5-F2BA-4965-A42B-7B844CD56CD6}" srcOrd="2" destOrd="0" presId="urn:microsoft.com/office/officeart/2005/8/layout/vList3"/>
    <dgm:cxn modelId="{473D1241-1181-4A64-AC95-65C4731E49EB}" type="presParOf" srcId="{57B547A5-F2BA-4965-A42B-7B844CD56CD6}" destId="{25B8E408-20BD-4FF1-BA59-06DA3637DB14}" srcOrd="0" destOrd="0" presId="urn:microsoft.com/office/officeart/2005/8/layout/vList3"/>
    <dgm:cxn modelId="{96B03C19-AA6F-40DC-9E37-1BB82AC9DACE}" type="presParOf" srcId="{57B547A5-F2BA-4965-A42B-7B844CD56CD6}" destId="{3FB0806F-1DF9-4DEA-959C-951DDE1F3C48}" srcOrd="1" destOrd="0" presId="urn:microsoft.com/office/officeart/2005/8/layout/vList3"/>
    <dgm:cxn modelId="{D7CECE66-B31B-408B-89FE-47998DE73BC9}" type="presParOf" srcId="{8C85E2F1-C920-4CD6-B11A-B3B38FAC6A71}" destId="{AA3FEE02-F336-468F-928E-83DFDBEA84EE}" srcOrd="3" destOrd="0" presId="urn:microsoft.com/office/officeart/2005/8/layout/vList3"/>
    <dgm:cxn modelId="{CB79A801-D52A-4C37-A2E3-79FE9C8B0B5E}" type="presParOf" srcId="{8C85E2F1-C920-4CD6-B11A-B3B38FAC6A71}" destId="{9BFE96D8-47A5-42CC-B4FE-44A05152C55E}" srcOrd="4" destOrd="0" presId="urn:microsoft.com/office/officeart/2005/8/layout/vList3"/>
    <dgm:cxn modelId="{6CE080F9-CE05-4F1B-BBB0-46CCC4FBBF60}" type="presParOf" srcId="{9BFE96D8-47A5-42CC-B4FE-44A05152C55E}" destId="{EEFB0ACF-D9DD-44EA-A02E-AECBBDA7DDE2}" srcOrd="0" destOrd="0" presId="urn:microsoft.com/office/officeart/2005/8/layout/vList3"/>
    <dgm:cxn modelId="{79C5B0A4-CC9B-4469-9501-43DAD2951719}" type="presParOf" srcId="{9BFE96D8-47A5-42CC-B4FE-44A05152C55E}" destId="{B2859AC4-9734-46BA-B837-F62ABABE1E48}" srcOrd="1" destOrd="0" presId="urn:microsoft.com/office/officeart/2005/8/layout/vList3"/>
    <dgm:cxn modelId="{C4897F5A-46B1-4EF1-88AD-A6ACCC77B82D}" type="presParOf" srcId="{8C85E2F1-C920-4CD6-B11A-B3B38FAC6A71}" destId="{C6C95D22-EF19-4B84-9CDB-3AF9681A308F}" srcOrd="5" destOrd="0" presId="urn:microsoft.com/office/officeart/2005/8/layout/vList3"/>
    <dgm:cxn modelId="{D0C99D5F-C1D4-4F6F-918E-B1BBD2CE0699}" type="presParOf" srcId="{8C85E2F1-C920-4CD6-B11A-B3B38FAC6A71}" destId="{5761CB13-7D8F-497E-BCDF-BF17A2303E95}" srcOrd="6" destOrd="0" presId="urn:microsoft.com/office/officeart/2005/8/layout/vList3"/>
    <dgm:cxn modelId="{341AA1E5-A313-42B8-925C-63F1FB9EF6AD}" type="presParOf" srcId="{5761CB13-7D8F-497E-BCDF-BF17A2303E95}" destId="{2156E165-2F2C-464E-872B-CCA57376DCB6}" srcOrd="0" destOrd="0" presId="urn:microsoft.com/office/officeart/2005/8/layout/vList3"/>
    <dgm:cxn modelId="{E53F4EF3-FDC2-4D84-A66A-6CB005072D0D}" type="presParOf" srcId="{5761CB13-7D8F-497E-BCDF-BF17A2303E95}" destId="{6151151A-CC8C-4CD1-A1A7-48B26BC18C85}" srcOrd="1" destOrd="0" presId="urn:microsoft.com/office/officeart/2005/8/layout/vList3"/>
    <dgm:cxn modelId="{82BC7681-4A33-40E5-B47F-F0596EDA1187}" type="presParOf" srcId="{8C85E2F1-C920-4CD6-B11A-B3B38FAC6A71}" destId="{71A3B9E9-2BEC-4BB6-ABDE-BE9081E80C39}" srcOrd="7" destOrd="0" presId="urn:microsoft.com/office/officeart/2005/8/layout/vList3"/>
    <dgm:cxn modelId="{5590384F-705C-43CA-B17E-5B42EDE6A066}" type="presParOf" srcId="{8C85E2F1-C920-4CD6-B11A-B3B38FAC6A71}" destId="{5D888A6E-512F-40C6-985B-99BD3091BE1F}" srcOrd="8" destOrd="0" presId="urn:microsoft.com/office/officeart/2005/8/layout/vList3"/>
    <dgm:cxn modelId="{35438D69-3182-4281-B9F1-2016F376D244}" type="presParOf" srcId="{5D888A6E-512F-40C6-985B-99BD3091BE1F}" destId="{52B1D1B5-7C59-4EBF-866B-3C28699958A3}" srcOrd="0" destOrd="0" presId="urn:microsoft.com/office/officeart/2005/8/layout/vList3"/>
    <dgm:cxn modelId="{FD18D5AD-E59A-4D0B-A61F-C7CC68066218}" type="presParOf" srcId="{5D888A6E-512F-40C6-985B-99BD3091BE1F}" destId="{0F14E39F-14E3-46ED-9021-303BC9F0C6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44C44-C173-4E9F-9387-484EABA6347B}">
      <dsp:nvSpPr>
        <dsp:cNvPr id="0" name=""/>
        <dsp:cNvSpPr/>
      </dsp:nvSpPr>
      <dsp:spPr>
        <a:xfrm>
          <a:off x="541806" y="772"/>
          <a:ext cx="3028920" cy="1074468"/>
        </a:xfrm>
        <a:prstGeom prst="roundRect">
          <a:avLst/>
        </a:prstGeom>
        <a:solidFill>
          <a:srgbClr val="1B5E8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>
              <a:solidFill>
                <a:schemeClr val="bg1"/>
              </a:solidFill>
            </a:rPr>
            <a:t>Established in </a:t>
          </a:r>
          <a:r>
            <a:rPr lang="en-GB" sz="1900" b="1" kern="1200" noProof="0" dirty="0">
              <a:solidFill>
                <a:srgbClr val="90C95A"/>
              </a:solidFill>
            </a:rPr>
            <a:t>2011</a:t>
          </a:r>
          <a:endParaRPr lang="en-GB" sz="1900" kern="1200" noProof="0" dirty="0">
            <a:solidFill>
              <a:srgbClr val="90C95A"/>
            </a:solidFill>
          </a:endParaRPr>
        </a:p>
      </dsp:txBody>
      <dsp:txXfrm>
        <a:off x="594257" y="53223"/>
        <a:ext cx="2924018" cy="969566"/>
      </dsp:txXfrm>
    </dsp:sp>
    <dsp:sp modelId="{85990BE0-677A-42AE-82A4-A31E7093F022}">
      <dsp:nvSpPr>
        <dsp:cNvPr id="0" name=""/>
        <dsp:cNvSpPr/>
      </dsp:nvSpPr>
      <dsp:spPr>
        <a:xfrm>
          <a:off x="541806" y="1140638"/>
          <a:ext cx="3013523" cy="1245509"/>
        </a:xfrm>
        <a:prstGeom prst="roundRect">
          <a:avLst/>
        </a:prstGeom>
        <a:solidFill>
          <a:srgbClr val="1B5E8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>
              <a:solidFill>
                <a:srgbClr val="90C95A"/>
              </a:solidFill>
            </a:rPr>
            <a:t>40 </a:t>
          </a:r>
          <a:r>
            <a:rPr lang="en-GB" sz="2100" b="1" kern="1200" noProof="0" dirty="0">
              <a:solidFill>
                <a:srgbClr val="90C95A"/>
              </a:solidFill>
            </a:rPr>
            <a:t>ROs and Universities </a:t>
          </a:r>
          <a:r>
            <a:rPr lang="en-GB" sz="2100" kern="1200" noProof="0" dirty="0">
              <a:solidFill>
                <a:schemeClr val="bg1"/>
              </a:solidFill>
            </a:rPr>
            <a:t>dedicated to low-carbon technology research</a:t>
          </a:r>
        </a:p>
      </dsp:txBody>
      <dsp:txXfrm>
        <a:off x="602607" y="1201439"/>
        <a:ext cx="2891921" cy="1123907"/>
      </dsp:txXfrm>
    </dsp:sp>
    <dsp:sp modelId="{1CD0B0DE-2955-4677-A723-BD68AC90A1A7}">
      <dsp:nvSpPr>
        <dsp:cNvPr id="0" name=""/>
        <dsp:cNvSpPr/>
      </dsp:nvSpPr>
      <dsp:spPr>
        <a:xfrm>
          <a:off x="541806" y="2451546"/>
          <a:ext cx="3026036" cy="1458169"/>
        </a:xfrm>
        <a:prstGeom prst="roundRect">
          <a:avLst/>
        </a:prstGeom>
        <a:solidFill>
          <a:srgbClr val="1B5E8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noProof="0" dirty="0">
              <a:solidFill>
                <a:srgbClr val="90C95A"/>
              </a:solidFill>
            </a:rPr>
            <a:t>14 Member States </a:t>
          </a:r>
          <a:r>
            <a:rPr lang="en-GB" sz="1900" kern="1200" noProof="0" dirty="0">
              <a:solidFill>
                <a:schemeClr val="bg1"/>
              </a:solidFill>
            </a:rPr>
            <a:t>/Associated countries collaborating through JP ES</a:t>
          </a:r>
        </a:p>
      </dsp:txBody>
      <dsp:txXfrm>
        <a:off x="612988" y="2522728"/>
        <a:ext cx="2883672" cy="1315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20984-F0C0-4373-9375-5D6E82B1C3CE}">
      <dsp:nvSpPr>
        <dsp:cNvPr id="0" name=""/>
        <dsp:cNvSpPr/>
      </dsp:nvSpPr>
      <dsp:spPr>
        <a:xfrm>
          <a:off x="0" y="0"/>
          <a:ext cx="10349991" cy="431730"/>
        </a:xfrm>
        <a:prstGeom prst="round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rgbClr val="4D4D4D"/>
              </a:solidFill>
              <a:effectLst/>
              <a:latin typeface="+mn-lt"/>
            </a:rPr>
            <a:t>The JP ES addresses medium to long-term research perspectives on energy storage (SET-Plan) and aims at:</a:t>
          </a:r>
        </a:p>
      </dsp:txBody>
      <dsp:txXfrm>
        <a:off x="21075" y="21075"/>
        <a:ext cx="10307841" cy="389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6CB47-FB55-4A7C-881B-29A62D1E2B62}">
      <dsp:nvSpPr>
        <dsp:cNvPr id="0" name=""/>
        <dsp:cNvSpPr/>
      </dsp:nvSpPr>
      <dsp:spPr>
        <a:xfrm rot="10800000">
          <a:off x="1859310" y="22067"/>
          <a:ext cx="6654294" cy="707096"/>
        </a:xfrm>
        <a:prstGeom prst="homePlate">
          <a:avLst/>
        </a:prstGeom>
        <a:solidFill>
          <a:srgbClr val="90C95A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1181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600" kern="1200" noProof="0" dirty="0"/>
            <a:t>developing </a:t>
          </a:r>
          <a:r>
            <a:rPr lang="en-GB" sz="1600" b="1" kern="1200" noProof="0" dirty="0">
              <a:solidFill>
                <a:srgbClr val="1B5E88"/>
              </a:solidFill>
            </a:rPr>
            <a:t>common research</a:t>
          </a:r>
          <a:r>
            <a:rPr lang="en-GB" sz="1600" kern="1200" noProof="0" dirty="0">
              <a:solidFill>
                <a:srgbClr val="1B5E88"/>
              </a:solidFill>
            </a:rPr>
            <a:t> </a:t>
          </a:r>
          <a:r>
            <a:rPr lang="en-GB" sz="1600" kern="1200" noProof="0" dirty="0"/>
            <a:t>and coordinating the scientific community</a:t>
          </a:r>
        </a:p>
      </dsp:txBody>
      <dsp:txXfrm rot="10800000">
        <a:off x="2036084" y="22067"/>
        <a:ext cx="6477520" cy="707096"/>
      </dsp:txXfrm>
    </dsp:sp>
    <dsp:sp modelId="{CDF7079C-60F3-4887-9FCA-D0A5554BAD34}">
      <dsp:nvSpPr>
        <dsp:cNvPr id="0" name=""/>
        <dsp:cNvSpPr/>
      </dsp:nvSpPr>
      <dsp:spPr>
        <a:xfrm>
          <a:off x="1499307" y="1024"/>
          <a:ext cx="707096" cy="7070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B0806F-1DF9-4DEA-959C-951DDE1F3C48}">
      <dsp:nvSpPr>
        <dsp:cNvPr id="0" name=""/>
        <dsp:cNvSpPr/>
      </dsp:nvSpPr>
      <dsp:spPr>
        <a:xfrm rot="10800000">
          <a:off x="1848730" y="950292"/>
          <a:ext cx="6654294" cy="707096"/>
        </a:xfrm>
        <a:prstGeom prst="homePlate">
          <a:avLst/>
        </a:prstGeom>
        <a:solidFill>
          <a:srgbClr val="90C95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81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600" kern="1200" noProof="0" dirty="0"/>
            <a:t>establishing a </a:t>
          </a:r>
          <a:r>
            <a:rPr lang="en-GB" sz="1600" b="1" kern="1200" noProof="0" dirty="0">
              <a:solidFill>
                <a:srgbClr val="1B5E88"/>
              </a:solidFill>
            </a:rPr>
            <a:t>dialogue at European level</a:t>
          </a:r>
          <a:r>
            <a:rPr lang="en-GB" sz="1600" kern="1200" noProof="0" dirty="0">
              <a:solidFill>
                <a:srgbClr val="1B5E88"/>
              </a:solidFill>
            </a:rPr>
            <a:t> </a:t>
          </a:r>
          <a:r>
            <a:rPr lang="en-GB" sz="1600" kern="1200" noProof="0" dirty="0"/>
            <a:t>among all stakeholders involved in energy storage R&amp;D </a:t>
          </a:r>
        </a:p>
      </dsp:txBody>
      <dsp:txXfrm rot="10800000">
        <a:off x="2025504" y="950292"/>
        <a:ext cx="6477520" cy="707096"/>
      </dsp:txXfrm>
    </dsp:sp>
    <dsp:sp modelId="{25B8E408-20BD-4FF1-BA59-06DA3637DB14}">
      <dsp:nvSpPr>
        <dsp:cNvPr id="0" name=""/>
        <dsp:cNvSpPr/>
      </dsp:nvSpPr>
      <dsp:spPr>
        <a:xfrm>
          <a:off x="1499307" y="919194"/>
          <a:ext cx="707096" cy="70709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859AC4-9734-46BA-B837-F62ABABE1E48}">
      <dsp:nvSpPr>
        <dsp:cNvPr id="0" name=""/>
        <dsp:cNvSpPr/>
      </dsp:nvSpPr>
      <dsp:spPr>
        <a:xfrm rot="10800000">
          <a:off x="1852855" y="1837365"/>
          <a:ext cx="6654294" cy="707096"/>
        </a:xfrm>
        <a:prstGeom prst="homePlate">
          <a:avLst/>
        </a:prstGeom>
        <a:solidFill>
          <a:srgbClr val="90C95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81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/>
            <a:t>facilitating </a:t>
          </a:r>
          <a:r>
            <a:rPr lang="en-GB" sz="1600" b="1" kern="1200" noProof="0" dirty="0">
              <a:solidFill>
                <a:srgbClr val="1B5E88"/>
              </a:solidFill>
            </a:rPr>
            <a:t>knowledge transfer</a:t>
          </a:r>
          <a:r>
            <a:rPr lang="en-GB" sz="1600" kern="1200" noProof="0" dirty="0">
              <a:solidFill>
                <a:srgbClr val="1B5E88"/>
              </a:solidFill>
            </a:rPr>
            <a:t> </a:t>
          </a:r>
          <a:r>
            <a:rPr lang="en-GB" sz="1600" kern="1200" noProof="0" dirty="0"/>
            <a:t>by communication with industry  and stakeholders</a:t>
          </a:r>
        </a:p>
      </dsp:txBody>
      <dsp:txXfrm rot="10800000">
        <a:off x="2029629" y="1837365"/>
        <a:ext cx="6477520" cy="707096"/>
      </dsp:txXfrm>
    </dsp:sp>
    <dsp:sp modelId="{EEFB0ACF-D9DD-44EA-A02E-AECBBDA7DDE2}">
      <dsp:nvSpPr>
        <dsp:cNvPr id="0" name=""/>
        <dsp:cNvSpPr/>
      </dsp:nvSpPr>
      <dsp:spPr>
        <a:xfrm>
          <a:off x="1499307" y="1837365"/>
          <a:ext cx="707096" cy="70709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51151A-CC8C-4CD1-A1A7-48B26BC18C85}">
      <dsp:nvSpPr>
        <dsp:cNvPr id="0" name=""/>
        <dsp:cNvSpPr/>
      </dsp:nvSpPr>
      <dsp:spPr>
        <a:xfrm rot="10800000">
          <a:off x="1852855" y="2755536"/>
          <a:ext cx="6654294" cy="707096"/>
        </a:xfrm>
        <a:prstGeom prst="homePlate">
          <a:avLst/>
        </a:prstGeom>
        <a:solidFill>
          <a:srgbClr val="90C95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81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600" b="1" kern="1200" noProof="0" dirty="0">
              <a:solidFill>
                <a:srgbClr val="1B5E88"/>
              </a:solidFill>
            </a:rPr>
            <a:t>advising policy makers </a:t>
          </a:r>
          <a:r>
            <a:rPr lang="en-GB" sz="1600" kern="1200" noProof="0" dirty="0"/>
            <a:t>by identification of regulatory barriers and providing policy recommendations </a:t>
          </a:r>
        </a:p>
      </dsp:txBody>
      <dsp:txXfrm rot="10800000">
        <a:off x="2029629" y="2755536"/>
        <a:ext cx="6477520" cy="707096"/>
      </dsp:txXfrm>
    </dsp:sp>
    <dsp:sp modelId="{2156E165-2F2C-464E-872B-CCA57376DCB6}">
      <dsp:nvSpPr>
        <dsp:cNvPr id="0" name=""/>
        <dsp:cNvSpPr/>
      </dsp:nvSpPr>
      <dsp:spPr>
        <a:xfrm>
          <a:off x="1499307" y="2757593"/>
          <a:ext cx="707096" cy="707096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14E39F-14E3-46ED-9021-303BC9F0C642}">
      <dsp:nvSpPr>
        <dsp:cNvPr id="0" name=""/>
        <dsp:cNvSpPr/>
      </dsp:nvSpPr>
      <dsp:spPr>
        <a:xfrm rot="10800000">
          <a:off x="1852855" y="3673706"/>
          <a:ext cx="6654294" cy="707096"/>
        </a:xfrm>
        <a:prstGeom prst="homePlate">
          <a:avLst/>
        </a:prstGeom>
        <a:solidFill>
          <a:srgbClr val="90C95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810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GB" sz="1600" b="0" kern="1200" noProof="0" dirty="0">
              <a:solidFill>
                <a:schemeClr val="bg1"/>
              </a:solidFill>
            </a:rPr>
            <a:t>establishing</a:t>
          </a:r>
          <a:r>
            <a:rPr lang="en-GB" sz="1600" b="1" kern="1200" noProof="0" dirty="0">
              <a:solidFill>
                <a:srgbClr val="1B5E88"/>
              </a:solidFill>
            </a:rPr>
            <a:t> best practices </a:t>
          </a:r>
          <a:r>
            <a:rPr lang="en-GB" sz="1600" kern="1200" noProof="0" dirty="0"/>
            <a:t>by developing new technologies and pave the way to market introduction</a:t>
          </a:r>
        </a:p>
      </dsp:txBody>
      <dsp:txXfrm rot="10800000">
        <a:off x="2029629" y="3673706"/>
        <a:ext cx="6477520" cy="707096"/>
      </dsp:txXfrm>
    </dsp:sp>
    <dsp:sp modelId="{52B1D1B5-7C59-4EBF-866B-3C28699958A3}">
      <dsp:nvSpPr>
        <dsp:cNvPr id="0" name=""/>
        <dsp:cNvSpPr/>
      </dsp:nvSpPr>
      <dsp:spPr>
        <a:xfrm>
          <a:off x="1499307" y="3673706"/>
          <a:ext cx="707096" cy="707096"/>
        </a:xfrm>
        <a:prstGeom prst="ellipse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B3C49EF1-4DCB-4FC1-9488-0D350F41A82E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D4C07718-8B10-4EE1-994A-E51789938A6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21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07718-8B10-4EE1-994A-E51789938A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5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07718-8B10-4EE1-994A-E51789938A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22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07718-8B10-4EE1-994A-E51789938A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8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07718-8B10-4EE1-994A-E51789938A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81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07718-8B10-4EE1-994A-E51789938A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5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07718-8B10-4EE1-994A-E51789938A6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80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EFAED078-3F30-4749-990F-B7D39E1F8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356" b="595"/>
          <a:stretch/>
        </p:blipFill>
        <p:spPr>
          <a:xfrm>
            <a:off x="0" y="0"/>
            <a:ext cx="12192001" cy="432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B370237D-8FBF-4099-85E1-4BE5961795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50" y="404665"/>
            <a:ext cx="3589940" cy="169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FF69763-ABF6-4877-8CA9-CF31C8F0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0BA33CF3-8984-43BB-8710-FDFD3D1AD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630C29D-0DF9-4E52-A168-A58D7F12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204028-1DD8-480F-A804-6E69D2AD713F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E03537F-3A7E-4C27-AC22-BC60D17F6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E47489E-B9DB-4FD9-A730-4F5CCC7D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F3E75-307A-4D23-8944-E6703F6F9482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84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AC99292F-29EC-49A9-9AE5-53A37BC6C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8997B26A-A333-44CB-BA7A-D27965F7A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89BC373-4C7F-4C10-9B87-8FE6B22CC5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204028-1DD8-480F-A804-6E69D2AD713F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4984848-5D6B-4D6F-BD4B-6FAB4151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8D5D9DB-E2D6-47E4-B3CE-3C417501B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F3E75-307A-4D23-8944-E6703F6F9482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37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95971B-AF74-45C2-BA5A-9901BF28A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89F414-20BC-4FA1-9D35-C89EBAD2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DA64F05-9045-4A86-A69F-31E27112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204028-1DD8-480F-A804-6E69D2AD713F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6B209EC-5D8D-44D2-ADDF-BE052B1F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27F511E-1DB4-448E-8439-930B911FE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F3E75-307A-4D23-8944-E6703F6F9482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81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566F933-02BC-4A30-BE71-5F317D38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51D3AA25-0707-4672-AFDC-F126432EB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7B53451-873A-4580-8BD7-F90DF41C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204028-1DD8-480F-A804-6E69D2AD713F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5212828-AD5B-4A53-A346-B362D7829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3BA2B21-5328-4924-B1A6-42A9ABD7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F3E75-307A-4D23-8944-E6703F6F9482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51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B930044-63E1-43AB-823A-938D54EA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3DB02B8-8065-449F-9AC2-76314AC4C1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28CA7663-386B-4C84-8D07-70EE0CE11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BE30CF3D-BD87-4AE2-BAF3-9CBC96FF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204028-1DD8-480F-A804-6E69D2AD713F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366B66B0-D72A-404B-85EF-57EFFC64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2BC320E0-F2BA-44C6-9049-F8F724CB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F3E75-307A-4D23-8944-E6703F6F9482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38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D8C6AEC-394D-4F07-AA3E-51D9D1569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568EA7CA-3368-496B-9877-0DE234A24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98B07435-2200-4419-9A2E-32EB78AA9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C93081CD-C0B1-4D1D-9F4B-2ED553FB3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30039866-6793-4818-89C7-7A3B09025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DFF90122-C80D-49A8-9127-077ED517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204028-1DD8-480F-A804-6E69D2AD713F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BE72DAAE-547B-4796-B843-06E9610C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15CFB4AE-AF2D-4D38-8745-2E8493D3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F3E75-307A-4D23-8944-E6703F6F9482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94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6778757-6F3D-40E7-AFA6-0E5D88D3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294C962-BA5B-44E2-B12C-3C5E59A0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204028-1DD8-480F-A804-6E69D2AD713F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105A56CE-761A-46BA-A921-0BCEC06EF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9C26E41C-0F52-422A-AF16-7220CB5C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F3E75-307A-4D23-8944-E6703F6F9482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12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C9396FC0-316B-4127-AC45-4DAC1639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204028-1DD8-480F-A804-6E69D2AD713F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76BF935-7D27-47FA-847C-1A6DF09E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69AFFDF-CC55-4AF2-8A0F-5A8F16E6B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F3E75-307A-4D23-8944-E6703F6F9482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18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40629FE-3993-46C8-8FFD-739F5E923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C6A4750-6AC8-4148-B86A-B223280C9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D73970AF-8787-4C2E-88CB-955D53CF2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2B91912F-4A5D-4E1F-8DDF-B8A8A33B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204028-1DD8-480F-A804-6E69D2AD713F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C1ED5887-1A28-4804-BC6D-78B28430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957A6B98-8E60-4601-BFD7-670421E8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F3E75-307A-4D23-8944-E6703F6F9482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40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080778A-E216-4EEC-AB5F-60C8D672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95E7EDFB-CBC5-44BA-B372-CB95F0170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94362B75-BA0C-4D9C-A782-F09A8E383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FAC98E2-D3B8-4FAB-A89D-277E9499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204028-1DD8-480F-A804-6E69D2AD713F}" type="datetimeFigureOut">
              <a:rPr lang="de-DE" smtClean="0"/>
              <a:t>11.06.2021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07B302AB-E3CE-4BAE-84D1-E526EC61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B2D87787-FDD3-4180-B638-E679C410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F3E75-307A-4D23-8944-E6703F6F9482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38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eera-energystorage.e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F96E10D-AC4F-46EA-A4F8-D04DCE67554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18530" y="295622"/>
            <a:ext cx="1664352" cy="78035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207EF4E5-A019-4293-8384-A1E40B9F537D}"/>
              </a:ext>
            </a:extLst>
          </p:cNvPr>
          <p:cNvSpPr/>
          <p:nvPr userDrawn="1"/>
        </p:nvSpPr>
        <p:spPr>
          <a:xfrm>
            <a:off x="7551499" y="6389289"/>
            <a:ext cx="46405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b="1" baseline="0" dirty="0">
                <a:solidFill>
                  <a:srgbClr val="1B5E88"/>
                </a:solidFill>
              </a:rPr>
              <a:t> </a:t>
            </a:r>
            <a:r>
              <a:rPr lang="en-GB" sz="1200" dirty="0">
                <a:hlinkClick r:id="rId14"/>
              </a:rPr>
              <a:t>EERA Joint Programme Energy Storage - Home (eera-energystorage.eu)</a:t>
            </a:r>
            <a:endParaRPr lang="de-DE" sz="1200" dirty="0">
              <a:solidFill>
                <a:srgbClr val="1B5E88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B916C098-6A73-4CD3-B460-0DBD07651F7C}"/>
              </a:ext>
            </a:extLst>
          </p:cNvPr>
          <p:cNvSpPr txBox="1"/>
          <p:nvPr userDrawn="1"/>
        </p:nvSpPr>
        <p:spPr>
          <a:xfrm>
            <a:off x="318191" y="6385942"/>
            <a:ext cx="5084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92D050"/>
                </a:solidFill>
              </a:rPr>
              <a:t>ENERSTOCK 2021 Conference   /  </a:t>
            </a:r>
            <a:r>
              <a:rPr lang="de-DE" sz="1200" b="0" dirty="0">
                <a:solidFill>
                  <a:srgbClr val="92D050"/>
                </a:solidFill>
              </a:rPr>
              <a:t> JP on Energy Storage Award /  11 June</a:t>
            </a:r>
            <a:r>
              <a:rPr lang="de-DE" sz="1200" dirty="0">
                <a:solidFill>
                  <a:srgbClr val="92D050"/>
                </a:solidFill>
              </a:rPr>
              <a:t> 2021 </a:t>
            </a:r>
          </a:p>
        </p:txBody>
      </p:sp>
    </p:spTree>
    <p:extLst>
      <p:ext uri="{BB962C8B-B14F-4D97-AF65-F5344CB8AC3E}">
        <p14:creationId xmlns:p14="http://schemas.microsoft.com/office/powerpoint/2010/main" val="422790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era-energystorage.eu/stories.htm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ae.cnr.it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6.svg"/><Relationship Id="rId9" Type="http://schemas.openxmlformats.org/officeDocument/2006/relationships/hyperlink" Target="mailto:salvatore.vasta@itae.cnr.i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xmlns="" id="{FEEC76EA-5B12-4F48-AE77-8F7F991B6181}"/>
              </a:ext>
            </a:extLst>
          </p:cNvPr>
          <p:cNvSpPr txBox="1">
            <a:spLocks/>
          </p:cNvSpPr>
          <p:nvPr/>
        </p:nvSpPr>
        <p:spPr>
          <a:xfrm>
            <a:off x="-427348" y="4471716"/>
            <a:ext cx="12192000" cy="18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3600" dirty="0">
                <a:solidFill>
                  <a:srgbClr val="246189"/>
                </a:solidFill>
              </a:rPr>
              <a:t>   	</a:t>
            </a:r>
            <a:r>
              <a:rPr lang="en-GB" sz="2800" b="1" dirty="0">
                <a:solidFill>
                  <a:srgbClr val="246189"/>
                </a:solidFill>
              </a:rPr>
              <a:t>EERA Joint Programme on Energy Storage Award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>
                <a:solidFill>
                  <a:srgbClr val="4D4D4D"/>
                </a:solidFill>
              </a:rPr>
              <a:t>   </a:t>
            </a:r>
            <a:r>
              <a:rPr lang="en-GB" sz="2800" b="1" dirty="0">
                <a:solidFill>
                  <a:srgbClr val="4D4D4D"/>
                </a:solidFill>
              </a:rPr>
              <a:t> 	</a:t>
            </a:r>
            <a:r>
              <a:rPr lang="en-GB" sz="2200" b="1" u="sng" dirty="0">
                <a:solidFill>
                  <a:srgbClr val="4D4D4D"/>
                </a:solidFill>
              </a:rPr>
              <a:t>Salvatore </a:t>
            </a:r>
            <a:r>
              <a:rPr lang="en-GB" sz="2200" b="1" u="sng" dirty="0" err="1">
                <a:solidFill>
                  <a:srgbClr val="4D4D4D"/>
                </a:solidFill>
              </a:rPr>
              <a:t>Vasta</a:t>
            </a:r>
            <a:r>
              <a:rPr lang="en-GB" sz="2200" b="1" u="sng" dirty="0">
                <a:solidFill>
                  <a:srgbClr val="4D4D4D"/>
                </a:solidFill>
              </a:rPr>
              <a:t> (CNR), JP ES SP3 Coordinator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200" b="1" dirty="0">
                <a:solidFill>
                  <a:srgbClr val="4D4D4D"/>
                </a:solidFill>
              </a:rPr>
              <a:t>	Myriam E. Gil </a:t>
            </a:r>
            <a:r>
              <a:rPr lang="en-GB" sz="2200" b="1" dirty="0" err="1">
                <a:solidFill>
                  <a:srgbClr val="4D4D4D"/>
                </a:solidFill>
              </a:rPr>
              <a:t>Bardají</a:t>
            </a:r>
            <a:r>
              <a:rPr lang="en-GB" sz="2200" b="1" dirty="0">
                <a:solidFill>
                  <a:srgbClr val="4D4D4D"/>
                </a:solidFill>
              </a:rPr>
              <a:t> (KIT), JP ES Manager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2200" b="1" dirty="0">
                <a:solidFill>
                  <a:srgbClr val="4D4D4D"/>
                </a:solidFill>
              </a:rPr>
              <a:t>	Olga Suminska-Ebersoldt (KIT-HIU), JP ES Manager</a:t>
            </a:r>
            <a:r>
              <a:rPr lang="en-GB" sz="3600" b="1" dirty="0">
                <a:solidFill>
                  <a:srgbClr val="4D4D4D"/>
                </a:solidFill>
              </a:rPr>
              <a:t/>
            </a:r>
            <a:br>
              <a:rPr lang="en-GB" sz="3600" b="1" dirty="0">
                <a:solidFill>
                  <a:srgbClr val="4D4D4D"/>
                </a:solidFill>
              </a:rPr>
            </a:br>
            <a:r>
              <a:rPr lang="en-GB" sz="1600" dirty="0">
                <a:solidFill>
                  <a:srgbClr val="90C95A"/>
                </a:solidFill>
              </a:rPr>
              <a:t>    </a:t>
            </a:r>
            <a:endParaRPr lang="en-GB" sz="2700" dirty="0">
              <a:solidFill>
                <a:srgbClr val="90C9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xmlns="" id="{72C0E8F8-E33F-4F9C-A724-525C66A39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044686"/>
              </p:ext>
            </p:extLst>
          </p:nvPr>
        </p:nvGraphicFramePr>
        <p:xfrm>
          <a:off x="2726672" y="1799576"/>
          <a:ext cx="4112534" cy="391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xmlns="" id="{1E81B8C9-B695-4587-B8A8-90B596E4B681}"/>
              </a:ext>
            </a:extLst>
          </p:cNvPr>
          <p:cNvSpPr txBox="1">
            <a:spLocks/>
          </p:cNvSpPr>
          <p:nvPr/>
        </p:nvSpPr>
        <p:spPr>
          <a:xfrm>
            <a:off x="608860" y="243048"/>
            <a:ext cx="7270675" cy="5953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>
                <a:solidFill>
                  <a:srgbClr val="1B5E88"/>
                </a:solidFill>
                <a:latin typeface="+mn-lt"/>
                <a:cs typeface="Arial" panose="020B0604020202020204" pitchFamily="34" charset="0"/>
              </a:rPr>
              <a:t>JP ES OVERVIEW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EF5D52A1-4C82-4652-B9AC-7028EBB732AF}"/>
              </a:ext>
            </a:extLst>
          </p:cNvPr>
          <p:cNvSpPr/>
          <p:nvPr/>
        </p:nvSpPr>
        <p:spPr>
          <a:xfrm>
            <a:off x="623095" y="68336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90C95A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Numbers and Figures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B8A75FC9-84B9-49D6-8D47-83571CD0F58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923" t="29914" r="59255" b="14125"/>
          <a:stretch/>
        </p:blipFill>
        <p:spPr>
          <a:xfrm>
            <a:off x="6959316" y="1145026"/>
            <a:ext cx="4909462" cy="492641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2" y="210624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xmlns="" id="{F3DFD9A6-FC1E-4DDE-BDD2-8D195C4EE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714174"/>
              </p:ext>
            </p:extLst>
          </p:nvPr>
        </p:nvGraphicFramePr>
        <p:xfrm>
          <a:off x="623095" y="1121128"/>
          <a:ext cx="10349992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xmlns="" id="{67B531DE-A84B-47F0-A434-4A6B5C10C1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223044"/>
              </p:ext>
            </p:extLst>
          </p:nvPr>
        </p:nvGraphicFramePr>
        <p:xfrm>
          <a:off x="3408521" y="1665829"/>
          <a:ext cx="10006458" cy="438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itel 1">
            <a:extLst>
              <a:ext uri="{FF2B5EF4-FFF2-40B4-BE49-F238E27FC236}">
                <a16:creationId xmlns:a16="http://schemas.microsoft.com/office/drawing/2014/main" xmlns="" id="{934E63D4-7432-4B98-A69A-CE466293BF0E}"/>
              </a:ext>
            </a:extLst>
          </p:cNvPr>
          <p:cNvSpPr txBox="1">
            <a:spLocks/>
          </p:cNvSpPr>
          <p:nvPr/>
        </p:nvSpPr>
        <p:spPr>
          <a:xfrm>
            <a:off x="608860" y="243048"/>
            <a:ext cx="7270675" cy="5953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>
                <a:solidFill>
                  <a:srgbClr val="1B5E88"/>
                </a:solidFill>
                <a:latin typeface="+mn-lt"/>
                <a:cs typeface="Arial" panose="020B0604020202020204" pitchFamily="34" charset="0"/>
              </a:rPr>
              <a:t>JP ES OVERVIEW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DADB0FF7-C9E0-4473-A940-44787127891C}"/>
              </a:ext>
            </a:extLst>
          </p:cNvPr>
          <p:cNvSpPr/>
          <p:nvPr/>
        </p:nvSpPr>
        <p:spPr>
          <a:xfrm>
            <a:off x="623095" y="68336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90C95A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Mission and Vision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85AA6A7-DCFD-4E84-9ACE-675FBABC846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2" y="1829014"/>
            <a:ext cx="4842934" cy="40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xmlns="" id="{97C1C4DD-CC78-4B05-A880-8A5B953BDB7C}"/>
              </a:ext>
            </a:extLst>
          </p:cNvPr>
          <p:cNvGrpSpPr/>
          <p:nvPr/>
        </p:nvGrpSpPr>
        <p:grpSpPr>
          <a:xfrm>
            <a:off x="928941" y="279840"/>
            <a:ext cx="4170959" cy="662840"/>
            <a:chOff x="1835094" y="0"/>
            <a:chExt cx="6415148" cy="852106"/>
          </a:xfrm>
        </p:grpSpPr>
        <p:sp>
          <p:nvSpPr>
            <p:cNvPr id="7" name="Pfeil: Fünfeck 6">
              <a:extLst>
                <a:ext uri="{FF2B5EF4-FFF2-40B4-BE49-F238E27FC236}">
                  <a16:creationId xmlns:a16="http://schemas.microsoft.com/office/drawing/2014/main" xmlns="" id="{676AF832-8F24-48D8-8979-4578B3254563}"/>
                </a:ext>
              </a:extLst>
            </p:cNvPr>
            <p:cNvSpPr/>
            <p:nvPr/>
          </p:nvSpPr>
          <p:spPr>
            <a:xfrm rot="10800000">
              <a:off x="1835094" y="0"/>
              <a:ext cx="6415148" cy="852106"/>
            </a:xfrm>
            <a:prstGeom prst="homePlate">
              <a:avLst/>
            </a:prstGeom>
            <a:solidFill>
              <a:srgbClr val="90C95A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Pfeil: Fünfeck 4">
              <a:extLst>
                <a:ext uri="{FF2B5EF4-FFF2-40B4-BE49-F238E27FC236}">
                  <a16:creationId xmlns:a16="http://schemas.microsoft.com/office/drawing/2014/main" xmlns="" id="{3624D61D-947F-4156-8FFF-D632CF72D626}"/>
                </a:ext>
              </a:extLst>
            </p:cNvPr>
            <p:cNvSpPr txBox="1"/>
            <p:nvPr/>
          </p:nvSpPr>
          <p:spPr>
            <a:xfrm rot="21600000">
              <a:off x="2048120" y="0"/>
              <a:ext cx="6202122" cy="852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75755" tIns="60960" rIns="113792" bIns="6096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/>
                <a:t>establishing a </a:t>
              </a:r>
              <a:r>
                <a:rPr lang="en-GB" sz="1400" b="1" dirty="0">
                  <a:solidFill>
                    <a:srgbClr val="1B5E88"/>
                  </a:solidFill>
                </a:rPr>
                <a:t>dialogue at European level</a:t>
              </a:r>
              <a:r>
                <a:rPr lang="en-GB" sz="1400" dirty="0">
                  <a:solidFill>
                    <a:srgbClr val="1B5E88"/>
                  </a:solidFill>
                </a:rPr>
                <a:t> </a:t>
              </a:r>
              <a:r>
                <a:rPr lang="en-GB" sz="1400" dirty="0"/>
                <a:t>among all stakeholders involved in energy storage R&amp;D </a:t>
              </a:r>
            </a:p>
          </p:txBody>
        </p:sp>
      </p:grpSp>
      <p:sp>
        <p:nvSpPr>
          <p:cNvPr id="9" name="Ellipse 8" descr="Unterhaltung">
            <a:extLst>
              <a:ext uri="{FF2B5EF4-FFF2-40B4-BE49-F238E27FC236}">
                <a16:creationId xmlns:a16="http://schemas.microsoft.com/office/drawing/2014/main" xmlns="" id="{6E165EED-0D4A-49DA-AE65-C706B68EF907}"/>
              </a:ext>
            </a:extLst>
          </p:cNvPr>
          <p:cNvSpPr/>
          <p:nvPr/>
        </p:nvSpPr>
        <p:spPr>
          <a:xfrm>
            <a:off x="283172" y="53551"/>
            <a:ext cx="989445" cy="1062372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6782FE3F-DF7B-4D24-87CD-212FF488A089}"/>
              </a:ext>
            </a:extLst>
          </p:cNvPr>
          <p:cNvSpPr/>
          <p:nvPr/>
        </p:nvSpPr>
        <p:spPr>
          <a:xfrm>
            <a:off x="644164" y="1550412"/>
            <a:ext cx="10677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8D9DD854-8F77-446F-BDB4-D697AD8367C6}"/>
              </a:ext>
            </a:extLst>
          </p:cNvPr>
          <p:cNvSpPr/>
          <p:nvPr/>
        </p:nvSpPr>
        <p:spPr>
          <a:xfrm>
            <a:off x="443429" y="1340146"/>
            <a:ext cx="1147205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813">
              <a:lnSpc>
                <a:spcPct val="100000"/>
              </a:lnSpc>
            </a:pPr>
            <a:r>
              <a:rPr lang="en-GB" sz="2800" dirty="0">
                <a:solidFill>
                  <a:srgbClr val="1B5E88"/>
                </a:solidFill>
                <a:cs typeface="Arial"/>
              </a:rPr>
              <a:t>Key research priority: Hybridisation of  Energy Storage </a:t>
            </a:r>
          </a:p>
          <a:p>
            <a:pPr marL="404813">
              <a:lnSpc>
                <a:spcPct val="100000"/>
              </a:lnSpc>
            </a:pPr>
            <a:r>
              <a:rPr lang="en-GB" i="1" dirty="0">
                <a:solidFill>
                  <a:schemeClr val="tx2"/>
                </a:solidFill>
                <a:cs typeface="Arial"/>
              </a:rPr>
              <a:t>combining energy storage technologies to address different energy requirements (hours, days, months, seasonal…)</a:t>
            </a:r>
          </a:p>
          <a:p>
            <a:pPr marL="404813">
              <a:lnSpc>
                <a:spcPct val="100000"/>
              </a:lnSpc>
            </a:pPr>
            <a:endParaRPr lang="en-GB" i="1" dirty="0">
              <a:solidFill>
                <a:schemeClr val="tx2"/>
              </a:solidFill>
              <a:cs typeface="Arial"/>
            </a:endParaRPr>
          </a:p>
          <a:p>
            <a:pPr marL="404813">
              <a:lnSpc>
                <a:spcPct val="100000"/>
              </a:lnSpc>
            </a:pPr>
            <a:endParaRPr lang="en-GB" i="1" dirty="0">
              <a:solidFill>
                <a:schemeClr val="tx2"/>
              </a:solidFill>
              <a:cs typeface="Arial"/>
            </a:endParaRPr>
          </a:p>
          <a:p>
            <a:pPr marL="404813">
              <a:lnSpc>
                <a:spcPct val="100000"/>
              </a:lnSpc>
            </a:pPr>
            <a:endParaRPr lang="en-GB" i="1" dirty="0">
              <a:solidFill>
                <a:schemeClr val="tx2"/>
              </a:solidFill>
              <a:cs typeface="Arial"/>
            </a:endParaRPr>
          </a:p>
          <a:p>
            <a:pPr marL="404813">
              <a:lnSpc>
                <a:spcPct val="100000"/>
              </a:lnSpc>
            </a:pPr>
            <a:endParaRPr lang="en-GB" i="1" dirty="0">
              <a:solidFill>
                <a:schemeClr val="tx2"/>
              </a:solidFill>
              <a:cs typeface="Arial"/>
            </a:endParaRPr>
          </a:p>
          <a:p>
            <a:pPr marL="404813">
              <a:lnSpc>
                <a:spcPct val="100000"/>
              </a:lnSpc>
            </a:pPr>
            <a:endParaRPr lang="en-GB" b="1" i="1" dirty="0">
              <a:solidFill>
                <a:schemeClr val="tx2"/>
              </a:solidFill>
              <a:cs typeface="Arial"/>
            </a:endParaRPr>
          </a:p>
          <a:p>
            <a:pPr marL="404813">
              <a:lnSpc>
                <a:spcPct val="100000"/>
              </a:lnSpc>
            </a:pPr>
            <a:endParaRPr lang="en-GB" i="1" dirty="0">
              <a:solidFill>
                <a:schemeClr val="tx2"/>
              </a:solidFill>
              <a:cs typeface="Arial"/>
            </a:endParaRPr>
          </a:p>
          <a:p>
            <a:pPr marL="404813">
              <a:lnSpc>
                <a:spcPct val="100000"/>
              </a:lnSpc>
            </a:pPr>
            <a:endParaRPr lang="en-GB" i="1" dirty="0">
              <a:solidFill>
                <a:schemeClr val="tx2"/>
              </a:solidFill>
              <a:cs typeface="Arial"/>
            </a:endParaRPr>
          </a:p>
          <a:p>
            <a:pPr marL="404813">
              <a:lnSpc>
                <a:spcPct val="100000"/>
              </a:lnSpc>
            </a:pPr>
            <a:endParaRPr lang="en-GB" i="1" dirty="0">
              <a:solidFill>
                <a:schemeClr val="tx2"/>
              </a:solidFill>
              <a:cs typeface="Arial"/>
            </a:endParaRPr>
          </a:p>
          <a:p>
            <a:pPr marL="404813">
              <a:lnSpc>
                <a:spcPct val="100000"/>
              </a:lnSpc>
            </a:pPr>
            <a:endParaRPr lang="en-GB" i="1" dirty="0">
              <a:solidFill>
                <a:schemeClr val="tx2"/>
              </a:solidFill>
              <a:cs typeface="Arial"/>
            </a:endParaRPr>
          </a:p>
          <a:p>
            <a:pPr marL="404813">
              <a:lnSpc>
                <a:spcPct val="100000"/>
              </a:lnSpc>
            </a:pPr>
            <a:r>
              <a:rPr lang="en-GB" b="1" dirty="0">
                <a:solidFill>
                  <a:srgbClr val="90C95A"/>
                </a:solidFill>
                <a:cs typeface="Arial"/>
              </a:rPr>
              <a:t>Storage Research Infrastructure Eco-System in Europe </a:t>
            </a:r>
            <a:r>
              <a:rPr lang="en-GB" dirty="0">
                <a:solidFill>
                  <a:srgbClr val="4D4D4D"/>
                </a:solidFill>
              </a:rPr>
              <a:t>with a focus on </a:t>
            </a:r>
          </a:p>
          <a:p>
            <a:pPr marL="690563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D"/>
                </a:solidFill>
              </a:rPr>
              <a:t>improving materials for devices </a:t>
            </a:r>
          </a:p>
          <a:p>
            <a:pPr marL="690563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D"/>
                </a:solidFill>
              </a:rPr>
              <a:t>optimizing hybrid energy systems to make energy technologies more competitive and cost-efficient</a:t>
            </a:r>
          </a:p>
          <a:p>
            <a:pPr marL="690563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D"/>
                </a:solidFill>
              </a:rPr>
              <a:t>analysing of socio-technical and environmental aspects of new developments and systems </a:t>
            </a:r>
          </a:p>
          <a:p>
            <a:pPr marL="690563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D4D4D"/>
                </a:solidFill>
              </a:rPr>
              <a:t>providing training and education</a:t>
            </a:r>
            <a:endParaRPr lang="en-GB" dirty="0">
              <a:solidFill>
                <a:schemeClr val="tx2"/>
              </a:solidFill>
              <a:cs typeface="Arial"/>
            </a:endParaRPr>
          </a:p>
          <a:p>
            <a:pPr marL="404813">
              <a:lnSpc>
                <a:spcPct val="100000"/>
              </a:lnSpc>
            </a:pPr>
            <a:endParaRPr lang="en-GB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15026A4C-FD6A-45BA-A69A-611E342D1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455" y="2473740"/>
            <a:ext cx="3267688" cy="148250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1BEE569C-5961-40E9-89AA-5A5E36CDB9CE}"/>
              </a:ext>
            </a:extLst>
          </p:cNvPr>
          <p:cNvSpPr/>
          <p:nvPr/>
        </p:nvSpPr>
        <p:spPr>
          <a:xfrm>
            <a:off x="2051900" y="252249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de-DE" dirty="0">
                <a:solidFill>
                  <a:srgbClr val="4D4D4D"/>
                </a:solidFill>
              </a:rPr>
              <a:t>16 full participants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de-DE" dirty="0">
                <a:solidFill>
                  <a:srgbClr val="4D4D4D"/>
                </a:solidFill>
              </a:rPr>
              <a:t>31 beneficiaries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de-DE" dirty="0">
                <a:solidFill>
                  <a:srgbClr val="4D4D4D"/>
                </a:solidFill>
              </a:rPr>
              <a:t>64 research infrastructures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de-DE" dirty="0">
                <a:solidFill>
                  <a:srgbClr val="4D4D4D"/>
                </a:solidFill>
              </a:rPr>
              <a:t>17 countries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de-DE" dirty="0">
                <a:solidFill>
                  <a:srgbClr val="4D4D4D"/>
                </a:solidFill>
              </a:rPr>
              <a:t>80 external supporters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E1B677AA-88F7-4E63-B7A6-FC1EEA7B40C7}"/>
              </a:ext>
            </a:extLst>
          </p:cNvPr>
          <p:cNvSpPr txBox="1"/>
          <p:nvPr/>
        </p:nvSpPr>
        <p:spPr>
          <a:xfrm>
            <a:off x="6661660" y="3947151"/>
            <a:ext cx="213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click </a:t>
            </a:r>
            <a:r>
              <a:rPr lang="en-GB" dirty="0">
                <a:hlinkClick r:id="rId6"/>
              </a:rPr>
              <a:t>here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859" y="2282918"/>
            <a:ext cx="1864148" cy="186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/>
        </p:nvGrpSpPr>
        <p:grpSpPr>
          <a:xfrm>
            <a:off x="293788" y="304800"/>
            <a:ext cx="5213634" cy="1361987"/>
            <a:chOff x="3247194" y="1362053"/>
            <a:chExt cx="7014297" cy="1544955"/>
          </a:xfrm>
        </p:grpSpPr>
        <p:sp>
          <p:nvSpPr>
            <p:cNvPr id="4" name="Figura a mano libera 3"/>
            <p:cNvSpPr/>
            <p:nvPr/>
          </p:nvSpPr>
          <p:spPr>
            <a:xfrm>
              <a:off x="3607197" y="1383095"/>
              <a:ext cx="6654294" cy="707098"/>
            </a:xfrm>
            <a:custGeom>
              <a:avLst/>
              <a:gdLst>
                <a:gd name="connsiteX0" fmla="*/ 0 w 6654294"/>
                <a:gd name="connsiteY0" fmla="*/ 0 h 707096"/>
                <a:gd name="connsiteX1" fmla="*/ 6300746 w 6654294"/>
                <a:gd name="connsiteY1" fmla="*/ 0 h 707096"/>
                <a:gd name="connsiteX2" fmla="*/ 6654294 w 6654294"/>
                <a:gd name="connsiteY2" fmla="*/ 353548 h 707096"/>
                <a:gd name="connsiteX3" fmla="*/ 6300746 w 6654294"/>
                <a:gd name="connsiteY3" fmla="*/ 707096 h 707096"/>
                <a:gd name="connsiteX4" fmla="*/ 0 w 6654294"/>
                <a:gd name="connsiteY4" fmla="*/ 707096 h 707096"/>
                <a:gd name="connsiteX5" fmla="*/ 0 w 6654294"/>
                <a:gd name="connsiteY5" fmla="*/ 0 h 70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54294" h="707096">
                  <a:moveTo>
                    <a:pt x="6654294" y="707095"/>
                  </a:moveTo>
                  <a:lnTo>
                    <a:pt x="353548" y="707095"/>
                  </a:lnTo>
                  <a:lnTo>
                    <a:pt x="0" y="353548"/>
                  </a:lnTo>
                  <a:lnTo>
                    <a:pt x="353548" y="1"/>
                  </a:lnTo>
                  <a:lnTo>
                    <a:pt x="6654294" y="1"/>
                  </a:lnTo>
                  <a:lnTo>
                    <a:pt x="6654294" y="707095"/>
                  </a:lnTo>
                  <a:close/>
                </a:path>
              </a:pathLst>
            </a:custGeom>
            <a:solidFill>
              <a:srgbClr val="90C95A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88584" tIns="60961" rIns="113792" bIns="60961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600" kern="1200" noProof="0" dirty="0"/>
                <a:t>developing </a:t>
              </a:r>
              <a:r>
                <a:rPr lang="en-GB" sz="1600" b="1" kern="1200" noProof="0" dirty="0">
                  <a:solidFill>
                    <a:srgbClr val="1B5E88"/>
                  </a:solidFill>
                </a:rPr>
                <a:t>common research</a:t>
              </a:r>
              <a:r>
                <a:rPr lang="en-GB" sz="1600" kern="1200" noProof="0" dirty="0">
                  <a:solidFill>
                    <a:srgbClr val="1B5E88"/>
                  </a:solidFill>
                </a:rPr>
                <a:t> </a:t>
              </a:r>
              <a:r>
                <a:rPr lang="en-GB" sz="1600" kern="1200" noProof="0" dirty="0"/>
                <a:t>and coordinating the scientific community</a:t>
              </a:r>
            </a:p>
          </p:txBody>
        </p:sp>
        <p:sp>
          <p:nvSpPr>
            <p:cNvPr id="5" name="Ovale 4" descr="Besprechung"/>
            <p:cNvSpPr/>
            <p:nvPr/>
          </p:nvSpPr>
          <p:spPr>
            <a:xfrm>
              <a:off x="3247194" y="1362053"/>
              <a:ext cx="707096" cy="707096"/>
            </a:xfrm>
            <a:prstGeom prst="ellipse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xmlns:dgm="http://schemas.openxmlformats.org/drawingml/2006/diagram" xmlns="" r:embed="rId4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igura a mano libera 7"/>
            <p:cNvSpPr/>
            <p:nvPr/>
          </p:nvSpPr>
          <p:spPr>
            <a:xfrm>
              <a:off x="3607197" y="2199911"/>
              <a:ext cx="6654294" cy="707097"/>
            </a:xfrm>
            <a:custGeom>
              <a:avLst/>
              <a:gdLst>
                <a:gd name="connsiteX0" fmla="*/ 0 w 6654294"/>
                <a:gd name="connsiteY0" fmla="*/ 0 h 707096"/>
                <a:gd name="connsiteX1" fmla="*/ 6300746 w 6654294"/>
                <a:gd name="connsiteY1" fmla="*/ 0 h 707096"/>
                <a:gd name="connsiteX2" fmla="*/ 6654294 w 6654294"/>
                <a:gd name="connsiteY2" fmla="*/ 353548 h 707096"/>
                <a:gd name="connsiteX3" fmla="*/ 6300746 w 6654294"/>
                <a:gd name="connsiteY3" fmla="*/ 707096 h 707096"/>
                <a:gd name="connsiteX4" fmla="*/ 0 w 6654294"/>
                <a:gd name="connsiteY4" fmla="*/ 707096 h 707096"/>
                <a:gd name="connsiteX5" fmla="*/ 0 w 6654294"/>
                <a:gd name="connsiteY5" fmla="*/ 0 h 70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54294" h="707096">
                  <a:moveTo>
                    <a:pt x="6654294" y="707095"/>
                  </a:moveTo>
                  <a:lnTo>
                    <a:pt x="353548" y="707095"/>
                  </a:lnTo>
                  <a:lnTo>
                    <a:pt x="0" y="353548"/>
                  </a:lnTo>
                  <a:lnTo>
                    <a:pt x="353548" y="1"/>
                  </a:lnTo>
                  <a:lnTo>
                    <a:pt x="6654294" y="1"/>
                  </a:lnTo>
                  <a:lnTo>
                    <a:pt x="6654294" y="707095"/>
                  </a:lnTo>
                  <a:close/>
                </a:path>
              </a:pathLst>
            </a:custGeom>
            <a:solidFill>
              <a:srgbClr val="90C95A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8584" tIns="60961" rIns="113792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noProof="0" dirty="0"/>
                <a:t>facilitating </a:t>
              </a:r>
              <a:r>
                <a:rPr lang="en-GB" sz="1600" b="1" kern="1200" noProof="0" dirty="0">
                  <a:solidFill>
                    <a:srgbClr val="1B5E88"/>
                  </a:solidFill>
                </a:rPr>
                <a:t>knowledge transfer</a:t>
              </a:r>
              <a:r>
                <a:rPr lang="en-GB" sz="1600" kern="1200" noProof="0" dirty="0">
                  <a:solidFill>
                    <a:srgbClr val="1B5E88"/>
                  </a:solidFill>
                </a:rPr>
                <a:t> </a:t>
              </a:r>
              <a:r>
                <a:rPr lang="en-GB" sz="1600" kern="1200" noProof="0" dirty="0"/>
                <a:t>by communication with industry  and stakeholders</a:t>
              </a:r>
            </a:p>
          </p:txBody>
        </p:sp>
        <p:sp>
          <p:nvSpPr>
            <p:cNvPr id="9" name="Ovale 8" descr="Handschlag"/>
            <p:cNvSpPr/>
            <p:nvPr/>
          </p:nvSpPr>
          <p:spPr>
            <a:xfrm>
              <a:off x="3253649" y="2199912"/>
              <a:ext cx="707096" cy="707096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:dgm="http://schemas.openxmlformats.org/drawingml/2006/diagram" xmlns="" r:embed="rId6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5" name="Immagin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57" y="2115863"/>
            <a:ext cx="2857500" cy="2857500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399394" y="2347374"/>
            <a:ext cx="752606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Dr. </a:t>
            </a:r>
            <a:r>
              <a:rPr lang="it-IT" sz="2000" b="1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Eng</a:t>
            </a:r>
            <a:r>
              <a:rPr lang="it-IT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Salvatore Vasta, </a:t>
            </a:r>
            <a:r>
              <a:rPr lang="it-IT" sz="2000" b="1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PhD</a:t>
            </a:r>
            <a:r>
              <a:rPr lang="it-IT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Research Engineer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Head of Thermally Driven Heat Pumps and Thermal Storage Research Group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Coordinator of the </a:t>
            </a:r>
            <a:r>
              <a:rPr lang="en-GB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EERA</a:t>
            </a:r>
            <a:r>
              <a:rPr lang="en-GB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Sub-Program on Thermal Energy Storage              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it-I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onsiglio </a:t>
            </a:r>
            <a:r>
              <a:rPr lang="it-IT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it-I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azionale delle </a:t>
            </a:r>
            <a:r>
              <a:rPr lang="it-IT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it-I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icerche (CNR)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it-IT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stituto di </a:t>
            </a:r>
            <a:r>
              <a:rPr lang="it-IT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it-IT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ecnologie </a:t>
            </a:r>
            <a:r>
              <a:rPr lang="it-IT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it-IT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vanzate per l'</a:t>
            </a:r>
            <a:r>
              <a:rPr lang="it-IT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it-IT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nergia "Nicola Giordano" (ITAE)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400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Via Salita S. Lucia sopra Contesse n. 5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400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98126, Messina, </a:t>
            </a:r>
            <a:r>
              <a:rPr lang="it-IT" sz="1400" i="1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ITALY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P: +39.090.624.404 – M: +39.338.212.4147 - F: +39.090.624.247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Skype: salvo-vasta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W: </a:t>
            </a:r>
            <a:r>
              <a:rPr lang="it-IT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www.itae.cnr.it</a:t>
            </a:r>
            <a:r>
              <a:rPr lang="it-IT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- E: </a:t>
            </a:r>
            <a:r>
              <a:rPr lang="it-IT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salvatore.vasta@itae.cnr.it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xmlns="" id="{934E63D4-7432-4B98-A69A-CE466293BF0E}"/>
              </a:ext>
            </a:extLst>
          </p:cNvPr>
          <p:cNvSpPr txBox="1">
            <a:spLocks/>
          </p:cNvSpPr>
          <p:nvPr/>
        </p:nvSpPr>
        <p:spPr>
          <a:xfrm>
            <a:off x="608859" y="243048"/>
            <a:ext cx="10223263" cy="5953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dirty="0">
                <a:solidFill>
                  <a:srgbClr val="1B5E88"/>
                </a:solidFill>
                <a:latin typeface="+mn-lt"/>
                <a:cs typeface="Arial" panose="020B0604020202020204" pitchFamily="34" charset="0"/>
              </a:rPr>
              <a:t>JP ES Award at ENERSTOCK 2021</a:t>
            </a:r>
          </a:p>
          <a:p>
            <a:pPr algn="l"/>
            <a:r>
              <a:rPr lang="en-GB" sz="1400" dirty="0">
                <a:latin typeface="+mn-lt"/>
                <a:cs typeface="Arial" panose="020B0604020202020204" pitchFamily="34" charset="0"/>
              </a:rPr>
              <a:t>intended</a:t>
            </a:r>
            <a:r>
              <a:rPr lang="en-GB" sz="1400" dirty="0">
                <a:latin typeface="+mn-lt"/>
              </a:rPr>
              <a:t> for excellent PhD students and researchers within two years after completion of the PhD degree</a:t>
            </a:r>
            <a:endParaRPr lang="de-DE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DADB0FF7-C9E0-4473-A940-44787127891C}"/>
              </a:ext>
            </a:extLst>
          </p:cNvPr>
          <p:cNvSpPr/>
          <p:nvPr/>
        </p:nvSpPr>
        <p:spPr>
          <a:xfrm>
            <a:off x="608859" y="1398708"/>
            <a:ext cx="109785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90C95A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GB" sz="3200" baseline="30000" dirty="0">
                <a:solidFill>
                  <a:srgbClr val="90C95A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</a:t>
            </a:r>
            <a:r>
              <a:rPr lang="en-GB" sz="3200" dirty="0">
                <a:solidFill>
                  <a:srgbClr val="90C95A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Prize of 300</a:t>
            </a:r>
            <a:r>
              <a:rPr lang="en-GB" sz="3200" dirty="0" smtClean="0">
                <a:solidFill>
                  <a:srgbClr val="90C95A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€ </a:t>
            </a:r>
            <a:r>
              <a:rPr lang="sl-SI" sz="3200" dirty="0" smtClean="0"/>
              <a:t>(</a:t>
            </a:r>
            <a:r>
              <a:rPr lang="sl-SI" sz="3200" dirty="0"/>
              <a:t>best oral</a:t>
            </a:r>
            <a:r>
              <a:rPr lang="sl-SI" sz="3200" dirty="0" smtClean="0"/>
              <a:t>)</a:t>
            </a:r>
            <a:endParaRPr lang="en-GB" sz="3200" dirty="0" smtClean="0">
              <a:solidFill>
                <a:srgbClr val="90C95A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sl-SI" sz="3200" dirty="0" smtClean="0"/>
              <a:t>Kai </a:t>
            </a:r>
            <a:r>
              <a:rPr lang="sl-SI" sz="3200" dirty="0"/>
              <a:t>Knobloch </a:t>
            </a:r>
            <a:endParaRPr lang="it-IT" sz="3200" dirty="0" smtClean="0"/>
          </a:p>
          <a:p>
            <a:r>
              <a:rPr lang="sl-SI" sz="2400" dirty="0" smtClean="0"/>
              <a:t>Technical </a:t>
            </a:r>
            <a:r>
              <a:rPr lang="sl-SI" sz="2400" dirty="0"/>
              <a:t>University of Denmark, Lyngby, Denmark</a:t>
            </a:r>
            <a:endParaRPr lang="it-IT" sz="2400" dirty="0"/>
          </a:p>
          <a:p>
            <a:r>
              <a:rPr lang="sl-SI" sz="2800" b="1" dirty="0"/>
              <a:t>Vertical rock bed for high temperature energy storage: pilot plant </a:t>
            </a:r>
            <a:r>
              <a:rPr lang="sl-SI" sz="2800" b="1" dirty="0" smtClean="0"/>
              <a:t>findings</a:t>
            </a:r>
            <a:endParaRPr lang="en-GB" sz="2800" dirty="0">
              <a:solidFill>
                <a:srgbClr val="90C95A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08859" y="3942056"/>
            <a:ext cx="114271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90C95A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GB" sz="3200" baseline="30000" dirty="0">
                <a:solidFill>
                  <a:srgbClr val="90C95A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nd</a:t>
            </a:r>
            <a:r>
              <a:rPr lang="en-GB" sz="3200" dirty="0">
                <a:solidFill>
                  <a:srgbClr val="90C95A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Prize of 200</a:t>
            </a:r>
            <a:r>
              <a:rPr lang="en-GB" sz="3200" dirty="0" smtClean="0">
                <a:solidFill>
                  <a:srgbClr val="90C95A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€ </a:t>
            </a:r>
            <a:r>
              <a:rPr lang="sl-SI" sz="3200" dirty="0" smtClean="0"/>
              <a:t>(</a:t>
            </a:r>
            <a:r>
              <a:rPr lang="sl-SI" sz="3200" dirty="0"/>
              <a:t>best short oral - poster</a:t>
            </a:r>
            <a:r>
              <a:rPr lang="sl-SI" sz="3200" dirty="0" smtClean="0"/>
              <a:t>)</a:t>
            </a:r>
            <a:endParaRPr lang="en-GB" sz="3200" dirty="0" smtClean="0">
              <a:solidFill>
                <a:srgbClr val="90C95A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sl-SI" sz="3200" dirty="0" smtClean="0"/>
              <a:t>Karin </a:t>
            </a:r>
            <a:r>
              <a:rPr lang="sl-SI" sz="3200" dirty="0"/>
              <a:t>Edel </a:t>
            </a:r>
            <a:endParaRPr lang="it-IT" sz="3200" dirty="0"/>
          </a:p>
          <a:p>
            <a:r>
              <a:rPr lang="sl-SI" sz="2400" dirty="0" smtClean="0"/>
              <a:t>Czech </a:t>
            </a:r>
            <a:r>
              <a:rPr lang="sl-SI" sz="2400" dirty="0"/>
              <a:t>Technical University in Prague, Czech Republic</a:t>
            </a:r>
            <a:endParaRPr lang="it-IT" sz="2400" dirty="0"/>
          </a:p>
          <a:p>
            <a:r>
              <a:rPr lang="sl-SI" sz="2800" b="1" dirty="0"/>
              <a:t>Speed of reaching the full potential heat capacity of a basalt product: mathematical model based on experimental results </a:t>
            </a:r>
            <a:endParaRPr lang="en-GB" sz="3200" dirty="0">
              <a:solidFill>
                <a:srgbClr val="90C95A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C04058E6D3644F81BA71B8BF6CD573" ma:contentTypeVersion="10" ma:contentTypeDescription="Opprett et nytt dokument." ma:contentTypeScope="" ma:versionID="89c39ed5c856c022becd06faf7560fc6">
  <xsd:schema xmlns:xsd="http://www.w3.org/2001/XMLSchema" xmlns:xs="http://www.w3.org/2001/XMLSchema" xmlns:p="http://schemas.microsoft.com/office/2006/metadata/properties" xmlns:ns3="c265d53a-8a3a-401c-a234-43fa4e106491" targetNamespace="http://schemas.microsoft.com/office/2006/metadata/properties" ma:root="true" ma:fieldsID="ca6df687d3baa4188907a75ee44414f0" ns3:_="">
    <xsd:import namespace="c265d53a-8a3a-401c-a234-43fa4e1064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5d53a-8a3a-401c-a234-43fa4e1064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AE5AF8-3E3D-419A-BD64-A5F48907C9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840396-8D54-4E88-A010-28696FC53A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65d53a-8a3a-401c-a234-43fa4e1064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AAE9A4-C6E1-4174-83DD-714987316D17}">
  <ds:schemaRefs>
    <ds:schemaRef ds:uri="http://www.w3.org/XML/1998/namespace"/>
    <ds:schemaRef ds:uri="c265d53a-8a3a-401c-a234-43fa4e106491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355</Words>
  <Application>Microsoft Office PowerPoint</Application>
  <PresentationFormat>Widescreen</PresentationFormat>
  <Paragraphs>70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SimSun</vt:lpstr>
      <vt:lpstr>Arial</vt:lpstr>
      <vt:lpstr>Calibri</vt:lpstr>
      <vt:lpstr>Calibri Light</vt:lpstr>
      <vt:lpstr>Times New Roman</vt:lpstr>
      <vt:lpstr>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Gil Bardaji, Maria Elisa (SCI)</dc:creator>
  <cp:lastModifiedBy>Salvatore Vasta</cp:lastModifiedBy>
  <cp:revision>150</cp:revision>
  <cp:lastPrinted>2021-06-11T12:33:21Z</cp:lastPrinted>
  <dcterms:created xsi:type="dcterms:W3CDTF">2021-02-17T07:37:33Z</dcterms:created>
  <dcterms:modified xsi:type="dcterms:W3CDTF">2021-06-11T12:44:51Z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0x01010026C04058E6D3644F81BA71B8BF6CD573</vt:lpwstr>
  </property>
</Properties>
</file>